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04" r:id="rId3"/>
    <p:sldId id="306" r:id="rId4"/>
    <p:sldId id="305" r:id="rId5"/>
    <p:sldId id="308" r:id="rId6"/>
    <p:sldId id="275" r:id="rId7"/>
    <p:sldId id="307" r:id="rId8"/>
    <p:sldId id="276" r:id="rId9"/>
    <p:sldId id="278" r:id="rId10"/>
    <p:sldId id="279" r:id="rId11"/>
    <p:sldId id="280" r:id="rId12"/>
    <p:sldId id="281" r:id="rId13"/>
    <p:sldId id="282" r:id="rId14"/>
    <p:sldId id="294" r:id="rId15"/>
    <p:sldId id="296" r:id="rId16"/>
    <p:sldId id="295" r:id="rId17"/>
    <p:sldId id="297" r:id="rId18"/>
    <p:sldId id="298" r:id="rId19"/>
    <p:sldId id="299" r:id="rId20"/>
    <p:sldId id="300" r:id="rId21"/>
    <p:sldId id="301" r:id="rId22"/>
    <p:sldId id="302" r:id="rId23"/>
    <p:sldId id="303" r:id="rId24"/>
    <p:sldId id="284" r:id="rId25"/>
    <p:sldId id="285" r:id="rId26"/>
    <p:sldId id="286" r:id="rId27"/>
    <p:sldId id="287" r:id="rId28"/>
    <p:sldId id="288" r:id="rId29"/>
    <p:sldId id="289" r:id="rId30"/>
    <p:sldId id="290" r:id="rId31"/>
    <p:sldId id="291" r:id="rId32"/>
    <p:sldId id="292" r:id="rId33"/>
    <p:sldId id="293" r:id="rId34"/>
    <p:sldId id="277" r:id="rId35"/>
    <p:sldId id="269" r:id="rId36"/>
    <p:sldId id="274" r:id="rId37"/>
    <p:sldId id="28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7" autoAdjust="0"/>
    <p:restoredTop sz="94660"/>
  </p:normalViewPr>
  <p:slideViewPr>
    <p:cSldViewPr snapToGrid="0">
      <p:cViewPr varScale="1">
        <p:scale>
          <a:sx n="102" d="100"/>
          <a:sy n="102" d="100"/>
        </p:scale>
        <p:origin x="216" y="3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B6B0AE-CE9E-E14D-8457-FEBF0B139D07}" type="datetimeFigureOut">
              <a:rPr lang="en-US" smtClean="0"/>
              <a:t>5/27/20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8773A-3392-5245-BE54-9F5F85A7A050}" type="slidenum">
              <a:rPr lang="en-US" smtClean="0"/>
              <a:t>‹#›</a:t>
            </a:fld>
            <a:endParaRPr lang="en-US"/>
          </a:p>
        </p:txBody>
      </p:sp>
    </p:spTree>
    <p:extLst>
      <p:ext uri="{BB962C8B-B14F-4D97-AF65-F5344CB8AC3E}">
        <p14:creationId xmlns:p14="http://schemas.microsoft.com/office/powerpoint/2010/main" val="11342236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48773A-3392-5245-BE54-9F5F85A7A050}" type="slidenum">
              <a:rPr lang="en-US" smtClean="0"/>
              <a:t>6</a:t>
            </a:fld>
            <a:endParaRPr lang="en-US"/>
          </a:p>
        </p:txBody>
      </p:sp>
    </p:spTree>
    <p:extLst>
      <p:ext uri="{BB962C8B-B14F-4D97-AF65-F5344CB8AC3E}">
        <p14:creationId xmlns:p14="http://schemas.microsoft.com/office/powerpoint/2010/main" val="20111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48773A-3392-5245-BE54-9F5F85A7A050}" type="slidenum">
              <a:rPr lang="en-US" smtClean="0"/>
              <a:t>8</a:t>
            </a:fld>
            <a:endParaRPr lang="en-US"/>
          </a:p>
        </p:txBody>
      </p:sp>
    </p:spTree>
    <p:extLst>
      <p:ext uri="{BB962C8B-B14F-4D97-AF65-F5344CB8AC3E}">
        <p14:creationId xmlns:p14="http://schemas.microsoft.com/office/powerpoint/2010/main" val="82201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48773A-3392-5245-BE54-9F5F85A7A050}" type="slidenum">
              <a:rPr lang="en-US" smtClean="0"/>
              <a:t>34</a:t>
            </a:fld>
            <a:endParaRPr lang="en-US"/>
          </a:p>
        </p:txBody>
      </p:sp>
    </p:spTree>
    <p:extLst>
      <p:ext uri="{BB962C8B-B14F-4D97-AF65-F5344CB8AC3E}">
        <p14:creationId xmlns:p14="http://schemas.microsoft.com/office/powerpoint/2010/main" val="179469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43AD793-B73D-4E31-86E9-E7DA3B855548}"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CE8FC-B3A6-4400-9EC8-4538E9D02D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88632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AD793-B73D-4E31-86E9-E7DA3B855548}"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CE8FC-B3A6-4400-9EC8-4538E9D02DC4}" type="slidenum">
              <a:rPr lang="en-US" smtClean="0"/>
              <a:t>‹#›</a:t>
            </a:fld>
            <a:endParaRPr lang="en-US"/>
          </a:p>
        </p:txBody>
      </p:sp>
    </p:spTree>
    <p:extLst>
      <p:ext uri="{BB962C8B-B14F-4D97-AF65-F5344CB8AC3E}">
        <p14:creationId xmlns:p14="http://schemas.microsoft.com/office/powerpoint/2010/main" val="148783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AD793-B73D-4E31-86E9-E7DA3B855548}"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CE8FC-B3A6-4400-9EC8-4538E9D02DC4}" type="slidenum">
              <a:rPr lang="en-US" smtClean="0"/>
              <a:t>‹#›</a:t>
            </a:fld>
            <a:endParaRPr lang="en-US"/>
          </a:p>
        </p:txBody>
      </p:sp>
    </p:spTree>
    <p:extLst>
      <p:ext uri="{BB962C8B-B14F-4D97-AF65-F5344CB8AC3E}">
        <p14:creationId xmlns:p14="http://schemas.microsoft.com/office/powerpoint/2010/main" val="63542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AD793-B73D-4E31-86E9-E7DA3B855548}"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CE8FC-B3A6-4400-9EC8-4538E9D02DC4}" type="slidenum">
              <a:rPr lang="en-US" smtClean="0"/>
              <a:t>‹#›</a:t>
            </a:fld>
            <a:endParaRPr lang="en-US"/>
          </a:p>
        </p:txBody>
      </p:sp>
    </p:spTree>
    <p:extLst>
      <p:ext uri="{BB962C8B-B14F-4D97-AF65-F5344CB8AC3E}">
        <p14:creationId xmlns:p14="http://schemas.microsoft.com/office/powerpoint/2010/main" val="413787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3AD793-B73D-4E31-86E9-E7DA3B855548}"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CE8FC-B3A6-4400-9EC8-4538E9D02DC4}" type="slidenum">
              <a:rPr lang="en-US" smtClean="0"/>
              <a:t>‹#›</a:t>
            </a:fld>
            <a:endParaRPr lang="en-US"/>
          </a:p>
        </p:txBody>
      </p:sp>
    </p:spTree>
    <p:extLst>
      <p:ext uri="{BB962C8B-B14F-4D97-AF65-F5344CB8AC3E}">
        <p14:creationId xmlns:p14="http://schemas.microsoft.com/office/powerpoint/2010/main" val="411245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3AD793-B73D-4E31-86E9-E7DA3B855548}" type="datetimeFigureOut">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CE8FC-B3A6-4400-9EC8-4538E9D02DC4}" type="slidenum">
              <a:rPr lang="en-US" smtClean="0"/>
              <a:t>‹#›</a:t>
            </a:fld>
            <a:endParaRPr lang="en-US"/>
          </a:p>
        </p:txBody>
      </p:sp>
    </p:spTree>
    <p:extLst>
      <p:ext uri="{BB962C8B-B14F-4D97-AF65-F5344CB8AC3E}">
        <p14:creationId xmlns:p14="http://schemas.microsoft.com/office/powerpoint/2010/main" val="145789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3AD793-B73D-4E31-86E9-E7DA3B855548}" type="datetimeFigureOut">
              <a:rPr lang="en-US" smtClean="0"/>
              <a:t>5/27/20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CE8FC-B3A6-4400-9EC8-4538E9D02DC4}" type="slidenum">
              <a:rPr lang="en-US" smtClean="0"/>
              <a:t>‹#›</a:t>
            </a:fld>
            <a:endParaRPr lang="en-US"/>
          </a:p>
        </p:txBody>
      </p:sp>
    </p:spTree>
    <p:extLst>
      <p:ext uri="{BB962C8B-B14F-4D97-AF65-F5344CB8AC3E}">
        <p14:creationId xmlns:p14="http://schemas.microsoft.com/office/powerpoint/2010/main" val="1909372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3AD793-B73D-4E31-86E9-E7DA3B855548}" type="datetimeFigureOut">
              <a:rPr lang="en-US" smtClean="0"/>
              <a:t>5/27/20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CE8FC-B3A6-4400-9EC8-4538E9D02DC4}" type="slidenum">
              <a:rPr lang="en-US" smtClean="0"/>
              <a:t>‹#›</a:t>
            </a:fld>
            <a:endParaRPr lang="en-US"/>
          </a:p>
        </p:txBody>
      </p:sp>
    </p:spTree>
    <p:extLst>
      <p:ext uri="{BB962C8B-B14F-4D97-AF65-F5344CB8AC3E}">
        <p14:creationId xmlns:p14="http://schemas.microsoft.com/office/powerpoint/2010/main" val="108713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AD793-B73D-4E31-86E9-E7DA3B855548}" type="datetimeFigureOut">
              <a:rPr lang="en-US" smtClean="0"/>
              <a:t>5/27/20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CE8FC-B3A6-4400-9EC8-4538E9D02DC4}" type="slidenum">
              <a:rPr lang="en-US" smtClean="0"/>
              <a:t>‹#›</a:t>
            </a:fld>
            <a:endParaRPr lang="en-US"/>
          </a:p>
        </p:txBody>
      </p:sp>
    </p:spTree>
    <p:extLst>
      <p:ext uri="{BB962C8B-B14F-4D97-AF65-F5344CB8AC3E}">
        <p14:creationId xmlns:p14="http://schemas.microsoft.com/office/powerpoint/2010/main" val="182007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3AD793-B73D-4E31-86E9-E7DA3B855548}" type="datetimeFigureOut">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CE8FC-B3A6-4400-9EC8-4538E9D02DC4}" type="slidenum">
              <a:rPr lang="en-US" smtClean="0"/>
              <a:t>‹#›</a:t>
            </a:fld>
            <a:endParaRPr lang="en-US"/>
          </a:p>
        </p:txBody>
      </p:sp>
    </p:spTree>
    <p:extLst>
      <p:ext uri="{BB962C8B-B14F-4D97-AF65-F5344CB8AC3E}">
        <p14:creationId xmlns:p14="http://schemas.microsoft.com/office/powerpoint/2010/main" val="115620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3AD793-B73D-4E31-86E9-E7DA3B855548}" type="datetimeFigureOut">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CE8FC-B3A6-4400-9EC8-4538E9D02DC4}" type="slidenum">
              <a:rPr lang="en-US" smtClean="0"/>
              <a:t>‹#›</a:t>
            </a:fld>
            <a:endParaRPr lang="en-US"/>
          </a:p>
        </p:txBody>
      </p:sp>
    </p:spTree>
    <p:extLst>
      <p:ext uri="{BB962C8B-B14F-4D97-AF65-F5344CB8AC3E}">
        <p14:creationId xmlns:p14="http://schemas.microsoft.com/office/powerpoint/2010/main" val="19292906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AD793-B73D-4E31-86E9-E7DA3B855548}" type="datetimeFigureOut">
              <a:rPr lang="en-US" smtClean="0"/>
              <a:t>5/27/20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CE8FC-B3A6-4400-9EC8-4538E9D02DC4}" type="slidenum">
              <a:rPr lang="en-US" smtClean="0"/>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1615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nnessee Disability Coalition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207" y="1817626"/>
            <a:ext cx="4191000" cy="3048000"/>
          </a:xfrm>
          <a:prstGeom prst="rect">
            <a:avLst/>
          </a:prstGeom>
        </p:spPr>
      </p:pic>
    </p:spTree>
    <p:extLst>
      <p:ext uri="{BB962C8B-B14F-4D97-AF65-F5344CB8AC3E}">
        <p14:creationId xmlns:p14="http://schemas.microsoft.com/office/powerpoint/2010/main" val="74275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venir Next" charset="0"/>
                <a:ea typeface="Avenir Next" charset="0"/>
                <a:cs typeface="Avenir Next" charset="0"/>
              </a:rPr>
              <a:t>Legislative Timeline</a:t>
            </a:r>
            <a:endParaRPr lang="en-US" b="1" dirty="0">
              <a:latin typeface="Avenir Next" charset="0"/>
              <a:ea typeface="Avenir Next" charset="0"/>
              <a:cs typeface="Avenir Next"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Avenir Next" charset="0"/>
                <a:ea typeface="Avenir Next" charset="0"/>
                <a:cs typeface="Avenir Next" charset="0"/>
              </a:rPr>
              <a:t>1964 </a:t>
            </a:r>
            <a:r>
              <a:rPr lang="mr-IN" sz="2400" dirty="0" smtClean="0">
                <a:latin typeface="Avenir Next" charset="0"/>
                <a:ea typeface="Avenir Next" charset="0"/>
                <a:cs typeface="Avenir Next" charset="0"/>
              </a:rPr>
              <a:t>–</a:t>
            </a:r>
            <a:r>
              <a:rPr lang="en-US" sz="2400" dirty="0" smtClean="0">
                <a:latin typeface="Avenir Next" charset="0"/>
                <a:ea typeface="Avenir Next" charset="0"/>
                <a:cs typeface="Avenir Next" charset="0"/>
              </a:rPr>
              <a:t> Civil Rights Act (did not include disability)</a:t>
            </a:r>
          </a:p>
          <a:p>
            <a:pPr marL="0" indent="0">
              <a:buNone/>
            </a:pPr>
            <a:r>
              <a:rPr lang="en-US" sz="2400" dirty="0" smtClean="0">
                <a:latin typeface="Avenir Next" charset="0"/>
                <a:ea typeface="Avenir Next" charset="0"/>
                <a:cs typeface="Avenir Next" charset="0"/>
              </a:rPr>
              <a:t>1968 </a:t>
            </a:r>
            <a:r>
              <a:rPr lang="mr-IN" sz="2400" dirty="0" smtClean="0">
                <a:latin typeface="Avenir Next" charset="0"/>
                <a:ea typeface="Avenir Next" charset="0"/>
                <a:cs typeface="Avenir Next" charset="0"/>
              </a:rPr>
              <a:t>–</a:t>
            </a:r>
            <a:r>
              <a:rPr lang="en-US" sz="2400" dirty="0" smtClean="0">
                <a:latin typeface="Avenir Next" charset="0"/>
                <a:ea typeface="Avenir Next" charset="0"/>
                <a:cs typeface="Avenir Next" charset="0"/>
              </a:rPr>
              <a:t> Architectural Barriers Act</a:t>
            </a:r>
          </a:p>
          <a:p>
            <a:pPr marL="0" indent="0">
              <a:buNone/>
            </a:pPr>
            <a:r>
              <a:rPr lang="en-US" sz="2400" dirty="0" smtClean="0">
                <a:latin typeface="Avenir Next" charset="0"/>
                <a:ea typeface="Avenir Next" charset="0"/>
                <a:cs typeface="Avenir Next" charset="0"/>
              </a:rPr>
              <a:t>1973 </a:t>
            </a:r>
            <a:r>
              <a:rPr lang="mr-IN" sz="2400" dirty="0" smtClean="0">
                <a:latin typeface="Avenir Next" charset="0"/>
                <a:ea typeface="Avenir Next" charset="0"/>
                <a:cs typeface="Avenir Next" charset="0"/>
              </a:rPr>
              <a:t>–</a:t>
            </a:r>
            <a:r>
              <a:rPr lang="en-US" sz="2400" dirty="0" smtClean="0">
                <a:latin typeface="Avenir Next" charset="0"/>
                <a:ea typeface="Avenir Next" charset="0"/>
                <a:cs typeface="Avenir Next" charset="0"/>
              </a:rPr>
              <a:t> Rehabilitation Act</a:t>
            </a:r>
          </a:p>
          <a:p>
            <a:pPr marL="0" indent="0">
              <a:buNone/>
            </a:pPr>
            <a:r>
              <a:rPr lang="en-US" sz="2400" dirty="0" smtClean="0">
                <a:latin typeface="Avenir Next" charset="0"/>
                <a:ea typeface="Avenir Next" charset="0"/>
                <a:cs typeface="Avenir Next" charset="0"/>
              </a:rPr>
              <a:t>1975 </a:t>
            </a:r>
            <a:r>
              <a:rPr lang="mr-IN" sz="2400" dirty="0" smtClean="0">
                <a:latin typeface="Avenir Next" charset="0"/>
                <a:ea typeface="Avenir Next" charset="0"/>
                <a:cs typeface="Avenir Next" charset="0"/>
              </a:rPr>
              <a:t>–</a:t>
            </a:r>
            <a:r>
              <a:rPr lang="en-US" sz="2400" dirty="0" smtClean="0">
                <a:latin typeface="Avenir Next" charset="0"/>
                <a:ea typeface="Avenir Next" charset="0"/>
                <a:cs typeface="Avenir Next" charset="0"/>
              </a:rPr>
              <a:t> Individuals with Disabilities in Education Act (IDEA) </a:t>
            </a:r>
          </a:p>
          <a:p>
            <a:pPr marL="0" indent="0">
              <a:buNone/>
            </a:pPr>
            <a:r>
              <a:rPr lang="en-US" sz="2400" dirty="0" smtClean="0">
                <a:latin typeface="Avenir Next" charset="0"/>
                <a:ea typeface="Avenir Next" charset="0"/>
                <a:cs typeface="Avenir Next" charset="0"/>
              </a:rPr>
              <a:t>1986 </a:t>
            </a:r>
            <a:r>
              <a:rPr lang="mr-IN" sz="2400" dirty="0" smtClean="0">
                <a:latin typeface="Avenir Next" charset="0"/>
                <a:ea typeface="Avenir Next" charset="0"/>
                <a:cs typeface="Avenir Next" charset="0"/>
              </a:rPr>
              <a:t>–</a:t>
            </a:r>
            <a:r>
              <a:rPr lang="en-US" sz="2400" dirty="0" smtClean="0">
                <a:latin typeface="Avenir Next" charset="0"/>
                <a:ea typeface="Avenir Next" charset="0"/>
                <a:cs typeface="Avenir Next" charset="0"/>
              </a:rPr>
              <a:t> Air Carrier Access Act</a:t>
            </a:r>
          </a:p>
          <a:p>
            <a:pPr marL="0" indent="0">
              <a:buNone/>
            </a:pPr>
            <a:r>
              <a:rPr lang="en-US" sz="2400" dirty="0" smtClean="0">
                <a:latin typeface="Avenir Next" charset="0"/>
                <a:ea typeface="Avenir Next" charset="0"/>
                <a:cs typeface="Avenir Next" charset="0"/>
              </a:rPr>
              <a:t>1988 </a:t>
            </a:r>
            <a:r>
              <a:rPr lang="mr-IN" sz="2400" dirty="0" smtClean="0">
                <a:latin typeface="Avenir Next" charset="0"/>
                <a:ea typeface="Avenir Next" charset="0"/>
                <a:cs typeface="Avenir Next" charset="0"/>
              </a:rPr>
              <a:t>–</a:t>
            </a:r>
            <a:r>
              <a:rPr lang="en-US" sz="2400" dirty="0" smtClean="0">
                <a:latin typeface="Avenir Next" charset="0"/>
                <a:ea typeface="Avenir Next" charset="0"/>
                <a:cs typeface="Avenir Next" charset="0"/>
              </a:rPr>
              <a:t> Fair Housing Amendments Act</a:t>
            </a:r>
          </a:p>
          <a:p>
            <a:pPr marL="0" indent="0">
              <a:buNone/>
            </a:pPr>
            <a:r>
              <a:rPr lang="en-US" sz="2400" dirty="0" smtClean="0">
                <a:latin typeface="Avenir Next" charset="0"/>
                <a:ea typeface="Avenir Next" charset="0"/>
                <a:cs typeface="Avenir Next" charset="0"/>
              </a:rPr>
              <a:t>1990 </a:t>
            </a:r>
            <a:r>
              <a:rPr lang="mr-IN" sz="2400" dirty="0" smtClean="0">
                <a:latin typeface="Avenir Next" charset="0"/>
                <a:ea typeface="Avenir Next" charset="0"/>
                <a:cs typeface="Avenir Next" charset="0"/>
              </a:rPr>
              <a:t>–</a:t>
            </a:r>
            <a:r>
              <a:rPr lang="en-US" sz="2400" dirty="0" smtClean="0">
                <a:latin typeface="Avenir Next" charset="0"/>
                <a:ea typeface="Avenir Next" charset="0"/>
                <a:cs typeface="Avenir Next" charset="0"/>
              </a:rPr>
              <a:t> Americans with Disabilities Act</a:t>
            </a:r>
          </a:p>
          <a:p>
            <a:pPr marL="0" indent="0">
              <a:buNone/>
            </a:pPr>
            <a:r>
              <a:rPr lang="en-US" sz="2400" dirty="0" smtClean="0">
                <a:latin typeface="Avenir Next" charset="0"/>
                <a:ea typeface="Avenir Next" charset="0"/>
                <a:cs typeface="Avenir Next" charset="0"/>
              </a:rPr>
              <a:t>2008 </a:t>
            </a:r>
            <a:r>
              <a:rPr lang="mr-IN" sz="2400" dirty="0" smtClean="0">
                <a:latin typeface="Avenir Next" charset="0"/>
                <a:ea typeface="Avenir Next" charset="0"/>
                <a:cs typeface="Avenir Next" charset="0"/>
              </a:rPr>
              <a:t>–</a:t>
            </a:r>
            <a:r>
              <a:rPr lang="en-US" sz="2400" dirty="0" smtClean="0">
                <a:latin typeface="Avenir Next" charset="0"/>
                <a:ea typeface="Avenir Next" charset="0"/>
                <a:cs typeface="Avenir Next" charset="0"/>
              </a:rPr>
              <a:t> ADA Amendments</a:t>
            </a:r>
            <a:endParaRPr lang="en-US" sz="2400" dirty="0">
              <a:latin typeface="Avenir Next" charset="0"/>
              <a:ea typeface="Avenir Next" charset="0"/>
              <a:cs typeface="Avenir Next" charset="0"/>
            </a:endParaRPr>
          </a:p>
        </p:txBody>
      </p:sp>
    </p:spTree>
    <p:extLst>
      <p:ext uri="{BB962C8B-B14F-4D97-AF65-F5344CB8AC3E}">
        <p14:creationId xmlns:p14="http://schemas.microsoft.com/office/powerpoint/2010/main" val="36614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venir Next" charset="0"/>
                <a:ea typeface="Avenir Next" charset="0"/>
                <a:cs typeface="Avenir Next" charset="0"/>
              </a:rPr>
              <a:t>Who has rights under the ADA?</a:t>
            </a:r>
            <a:endParaRPr lang="en-US" b="1" dirty="0">
              <a:latin typeface="Avenir Next" charset="0"/>
              <a:ea typeface="Avenir Next" charset="0"/>
              <a:cs typeface="Avenir Next"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Avenir Next" charset="0"/>
                <a:ea typeface="Avenir Next" charset="0"/>
                <a:cs typeface="Avenir Next" charset="0"/>
              </a:rPr>
              <a:t>Applies to People Who:</a:t>
            </a:r>
          </a:p>
          <a:p>
            <a:r>
              <a:rPr lang="en-US" sz="2400" dirty="0" smtClean="0">
                <a:latin typeface="Avenir Next" charset="0"/>
                <a:ea typeface="Avenir Next" charset="0"/>
                <a:cs typeface="Avenir Next" charset="0"/>
              </a:rPr>
              <a:t>Have a disability</a:t>
            </a:r>
          </a:p>
          <a:p>
            <a:r>
              <a:rPr lang="en-US" sz="2400" dirty="0" smtClean="0">
                <a:latin typeface="Avenir Next" charset="0"/>
                <a:ea typeface="Avenir Next" charset="0"/>
                <a:cs typeface="Avenir Next" charset="0"/>
              </a:rPr>
              <a:t>Record of / regarded as having a disability</a:t>
            </a:r>
          </a:p>
          <a:p>
            <a:r>
              <a:rPr lang="en-US" sz="2400" dirty="0" smtClean="0">
                <a:latin typeface="Avenir Next" charset="0"/>
                <a:ea typeface="Avenir Next" charset="0"/>
                <a:cs typeface="Avenir Next" charset="0"/>
              </a:rPr>
              <a:t>Have an association with a person with a disability</a:t>
            </a:r>
          </a:p>
          <a:p>
            <a:endParaRPr lang="en-US" sz="2400" dirty="0">
              <a:latin typeface="Avenir Next" charset="0"/>
              <a:ea typeface="Avenir Next" charset="0"/>
              <a:cs typeface="Avenir Next" charset="0"/>
            </a:endParaRPr>
          </a:p>
          <a:p>
            <a:pPr marL="0" indent="0">
              <a:buNone/>
            </a:pPr>
            <a:r>
              <a:rPr lang="en-US" sz="2400" dirty="0" smtClean="0">
                <a:latin typeface="Avenir Next" charset="0"/>
                <a:ea typeface="Avenir Next" charset="0"/>
                <a:cs typeface="Avenir Next" charset="0"/>
              </a:rPr>
              <a:t>A disability is defined is a physical or mental impairment that substantially limits one or more major life activities</a:t>
            </a:r>
          </a:p>
        </p:txBody>
      </p:sp>
    </p:spTree>
    <p:extLst>
      <p:ext uri="{BB962C8B-B14F-4D97-AF65-F5344CB8AC3E}">
        <p14:creationId xmlns:p14="http://schemas.microsoft.com/office/powerpoint/2010/main" val="288874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venir Next" charset="0"/>
                <a:ea typeface="Avenir Next" charset="0"/>
                <a:cs typeface="Avenir Next" charset="0"/>
              </a:rPr>
              <a:t>Five Titles of the ADA</a:t>
            </a:r>
            <a:endParaRPr lang="en-US" b="1" dirty="0">
              <a:latin typeface="Avenir Next" charset="0"/>
              <a:ea typeface="Avenir Next" charset="0"/>
              <a:cs typeface="Avenir Next" charset="0"/>
            </a:endParaRPr>
          </a:p>
        </p:txBody>
      </p:sp>
      <p:sp>
        <p:nvSpPr>
          <p:cNvPr id="3" name="Content Placeholder 2"/>
          <p:cNvSpPr>
            <a:spLocks noGrp="1"/>
          </p:cNvSpPr>
          <p:nvPr>
            <p:ph idx="1"/>
          </p:nvPr>
        </p:nvSpPr>
        <p:spPr>
          <a:xfrm>
            <a:off x="838200" y="1553779"/>
            <a:ext cx="10515600" cy="4351338"/>
          </a:xfrm>
        </p:spPr>
        <p:txBody>
          <a:bodyPr>
            <a:normAutofit fontScale="85000" lnSpcReduction="20000"/>
          </a:bodyPr>
          <a:lstStyle/>
          <a:p>
            <a:pPr marL="0" indent="0">
              <a:buNone/>
            </a:pPr>
            <a:r>
              <a:rPr lang="en-US" sz="2000" b="1" i="1" dirty="0" smtClean="0">
                <a:latin typeface="Avenir Next" charset="0"/>
                <a:ea typeface="Avenir Next" charset="0"/>
                <a:cs typeface="Avenir Next" charset="0"/>
              </a:rPr>
              <a:t>Title I. Employment</a:t>
            </a:r>
          </a:p>
          <a:p>
            <a:pPr marL="0" indent="0">
              <a:buNone/>
            </a:pPr>
            <a:r>
              <a:rPr lang="en-US" sz="2000" dirty="0" smtClean="0">
                <a:latin typeface="Avenir Next" charset="0"/>
                <a:ea typeface="Avenir Next" charset="0"/>
                <a:cs typeface="Avenir Next" charset="0"/>
              </a:rPr>
              <a:t>Prohibits disability discrimination in all employment processes</a:t>
            </a:r>
          </a:p>
          <a:p>
            <a:pPr marL="0" indent="0">
              <a:buNone/>
            </a:pPr>
            <a:endParaRPr lang="en-US" sz="2000" dirty="0">
              <a:latin typeface="Avenir Next" charset="0"/>
              <a:ea typeface="Avenir Next" charset="0"/>
              <a:cs typeface="Avenir Next" charset="0"/>
            </a:endParaRPr>
          </a:p>
          <a:p>
            <a:pPr marL="0" indent="0">
              <a:buNone/>
            </a:pPr>
            <a:r>
              <a:rPr lang="en-US" sz="2000" b="1" i="1" dirty="0" smtClean="0">
                <a:latin typeface="Avenir Next" charset="0"/>
                <a:ea typeface="Avenir Next" charset="0"/>
                <a:cs typeface="Avenir Next" charset="0"/>
              </a:rPr>
              <a:t>Title 2. Accessibility in Public Entities</a:t>
            </a:r>
          </a:p>
          <a:p>
            <a:pPr marL="0" indent="0">
              <a:buNone/>
            </a:pPr>
            <a:r>
              <a:rPr lang="en-US" sz="2000" dirty="0" smtClean="0">
                <a:latin typeface="Avenir Next" charset="0"/>
                <a:ea typeface="Avenir Next" charset="0"/>
                <a:cs typeface="Avenir Next" charset="0"/>
              </a:rPr>
              <a:t>Physical and program accessibility in state / local government entities</a:t>
            </a:r>
          </a:p>
          <a:p>
            <a:pPr marL="0" indent="0">
              <a:buNone/>
            </a:pPr>
            <a:endParaRPr lang="en-US" sz="2000" b="1" dirty="0">
              <a:latin typeface="Avenir Next" charset="0"/>
              <a:ea typeface="Avenir Next" charset="0"/>
              <a:cs typeface="Avenir Next" charset="0"/>
            </a:endParaRPr>
          </a:p>
          <a:p>
            <a:pPr marL="0" indent="0">
              <a:buNone/>
            </a:pPr>
            <a:r>
              <a:rPr lang="en-US" sz="2000" b="1" i="1" dirty="0" smtClean="0">
                <a:latin typeface="Avenir Next" charset="0"/>
                <a:ea typeface="Avenir Next" charset="0"/>
                <a:cs typeface="Avenir Next" charset="0"/>
              </a:rPr>
              <a:t>Title 3. Accessibility in Business</a:t>
            </a:r>
          </a:p>
          <a:p>
            <a:pPr marL="0" indent="0">
              <a:buNone/>
            </a:pPr>
            <a:r>
              <a:rPr lang="en-US" sz="2000" dirty="0" smtClean="0">
                <a:latin typeface="Avenir Next" charset="0"/>
                <a:ea typeface="Avenir Next" charset="0"/>
                <a:cs typeface="Avenir Next" charset="0"/>
              </a:rPr>
              <a:t>Physical and program accessibility in restaurants, hotels, stores, places of business</a:t>
            </a:r>
          </a:p>
          <a:p>
            <a:pPr marL="0" indent="0">
              <a:buNone/>
            </a:pPr>
            <a:endParaRPr lang="en-US" sz="2000" b="1" i="1" dirty="0">
              <a:latin typeface="Avenir Next" charset="0"/>
              <a:ea typeface="Avenir Next" charset="0"/>
              <a:cs typeface="Avenir Next" charset="0"/>
            </a:endParaRPr>
          </a:p>
          <a:p>
            <a:pPr marL="0" indent="0">
              <a:buNone/>
            </a:pPr>
            <a:r>
              <a:rPr lang="en-US" sz="2000" b="1" i="1" dirty="0" smtClean="0">
                <a:latin typeface="Avenir Next" charset="0"/>
                <a:ea typeface="Avenir Next" charset="0"/>
                <a:cs typeface="Avenir Next" charset="0"/>
              </a:rPr>
              <a:t>Title 4. Telecommunications</a:t>
            </a:r>
          </a:p>
          <a:p>
            <a:pPr marL="0" indent="0">
              <a:buNone/>
            </a:pPr>
            <a:r>
              <a:rPr lang="en-US" sz="2000" dirty="0" smtClean="0">
                <a:latin typeface="Avenir Next" charset="0"/>
                <a:ea typeface="Avenir Next" charset="0"/>
                <a:cs typeface="Avenir Next" charset="0"/>
              </a:rPr>
              <a:t>Telephone and communication systems for the public</a:t>
            </a:r>
          </a:p>
          <a:p>
            <a:pPr marL="0" indent="0">
              <a:buNone/>
            </a:pPr>
            <a:endParaRPr lang="en-US" sz="2000" dirty="0">
              <a:latin typeface="Avenir Next" charset="0"/>
              <a:ea typeface="Avenir Next" charset="0"/>
              <a:cs typeface="Avenir Next" charset="0"/>
            </a:endParaRPr>
          </a:p>
          <a:p>
            <a:pPr marL="0" indent="0">
              <a:buNone/>
            </a:pPr>
            <a:r>
              <a:rPr lang="en-US" sz="2000" b="1" i="1" dirty="0" smtClean="0">
                <a:latin typeface="Avenir Next" charset="0"/>
                <a:ea typeface="Avenir Next" charset="0"/>
                <a:cs typeface="Avenir Next" charset="0"/>
              </a:rPr>
              <a:t>Title 5. Miscellaneous</a:t>
            </a:r>
          </a:p>
          <a:p>
            <a:pPr marL="0" indent="0">
              <a:buNone/>
            </a:pPr>
            <a:r>
              <a:rPr lang="en-US" sz="2000" dirty="0" smtClean="0">
                <a:latin typeface="Avenir Next" charset="0"/>
                <a:ea typeface="Avenir Next" charset="0"/>
                <a:cs typeface="Avenir Next" charset="0"/>
              </a:rPr>
              <a:t>Protection from retaliation</a:t>
            </a:r>
          </a:p>
          <a:p>
            <a:pPr marL="0" indent="0">
              <a:buNone/>
            </a:pPr>
            <a:endParaRPr lang="en-US" sz="2400" dirty="0">
              <a:latin typeface="Avenir Next" charset="0"/>
              <a:ea typeface="Avenir Next" charset="0"/>
              <a:cs typeface="Avenir Next" charset="0"/>
            </a:endParaRPr>
          </a:p>
          <a:p>
            <a:pPr marL="0" indent="0">
              <a:buNone/>
            </a:pPr>
            <a:endParaRPr lang="en-US" sz="2400" dirty="0">
              <a:latin typeface="Avenir Next" charset="0"/>
              <a:ea typeface="Avenir Next" charset="0"/>
              <a:cs typeface="Avenir Next" charset="0"/>
            </a:endParaRPr>
          </a:p>
        </p:txBody>
      </p:sp>
    </p:spTree>
    <p:extLst>
      <p:ext uri="{BB962C8B-B14F-4D97-AF65-F5344CB8AC3E}">
        <p14:creationId xmlns:p14="http://schemas.microsoft.com/office/powerpoint/2010/main" val="1367685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venir Next" charset="0"/>
                <a:ea typeface="Avenir Next" charset="0"/>
                <a:cs typeface="Avenir Next" charset="0"/>
              </a:rPr>
              <a:t>Who is “covered” (must comply with) the ADA</a:t>
            </a:r>
            <a:endParaRPr lang="en-US" b="1" dirty="0">
              <a:latin typeface="Avenir Next" charset="0"/>
              <a:ea typeface="Avenir Next" charset="0"/>
              <a:cs typeface="Avenir Next" charset="0"/>
            </a:endParaRPr>
          </a:p>
        </p:txBody>
      </p:sp>
      <p:sp>
        <p:nvSpPr>
          <p:cNvPr id="3" name="Content Placeholder 2"/>
          <p:cNvSpPr>
            <a:spLocks noGrp="1"/>
          </p:cNvSpPr>
          <p:nvPr>
            <p:ph idx="1"/>
          </p:nvPr>
        </p:nvSpPr>
        <p:spPr/>
        <p:txBody>
          <a:bodyPr>
            <a:normAutofit lnSpcReduction="10000"/>
          </a:bodyPr>
          <a:lstStyle/>
          <a:p>
            <a:r>
              <a:rPr lang="en-US" sz="2400" dirty="0" smtClean="0">
                <a:latin typeface="Avenir Next" charset="0"/>
                <a:ea typeface="Avenir Next" charset="0"/>
                <a:cs typeface="Avenir Next" charset="0"/>
              </a:rPr>
              <a:t>Entities with 15 or more employees </a:t>
            </a:r>
          </a:p>
          <a:p>
            <a:endParaRPr lang="en-US" sz="2400" dirty="0">
              <a:latin typeface="Avenir Next" charset="0"/>
              <a:ea typeface="Avenir Next" charset="0"/>
              <a:cs typeface="Avenir Next" charset="0"/>
            </a:endParaRPr>
          </a:p>
          <a:p>
            <a:r>
              <a:rPr lang="en-US" sz="2400" dirty="0" smtClean="0">
                <a:latin typeface="Avenir Next" charset="0"/>
                <a:ea typeface="Avenir Next" charset="0"/>
                <a:cs typeface="Avenir Next" charset="0"/>
              </a:rPr>
              <a:t>Public (government) agencies regardless of whether or not they receive federal assistance</a:t>
            </a:r>
          </a:p>
          <a:p>
            <a:endParaRPr lang="en-US" sz="2400" dirty="0">
              <a:latin typeface="Avenir Next" charset="0"/>
              <a:ea typeface="Avenir Next" charset="0"/>
              <a:cs typeface="Avenir Next" charset="0"/>
            </a:endParaRPr>
          </a:p>
          <a:p>
            <a:r>
              <a:rPr lang="en-US" sz="2400" dirty="0" smtClean="0">
                <a:latin typeface="Avenir Next" charset="0"/>
                <a:ea typeface="Avenir Next" charset="0"/>
                <a:cs typeface="Avenir Next" charset="0"/>
              </a:rPr>
              <a:t>Privately operated commercial entities (for example, private schools and colleges, banks, restaurants, theaters, hotels, private transportation, supermarkets, shopping malls, museums, recreational facilities, sports arenas, medical, legal, and insurance offices)</a:t>
            </a:r>
          </a:p>
          <a:p>
            <a:endParaRPr lang="en-US" sz="2400" dirty="0">
              <a:latin typeface="Avenir Next" charset="0"/>
              <a:ea typeface="Avenir Next" charset="0"/>
              <a:cs typeface="Avenir Next" charset="0"/>
            </a:endParaRPr>
          </a:p>
          <a:p>
            <a:r>
              <a:rPr lang="en-US" sz="2400" dirty="0" smtClean="0">
                <a:latin typeface="Avenir Next" charset="0"/>
                <a:ea typeface="Avenir Next" charset="0"/>
                <a:cs typeface="Avenir Next" charset="0"/>
              </a:rPr>
              <a:t>Exempt: Private clubs and religious organizations</a:t>
            </a:r>
          </a:p>
        </p:txBody>
      </p:sp>
    </p:spTree>
    <p:extLst>
      <p:ext uri="{BB962C8B-B14F-4D97-AF65-F5344CB8AC3E}">
        <p14:creationId xmlns:p14="http://schemas.microsoft.com/office/powerpoint/2010/main" val="1149025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venir Next" charset="0"/>
                <a:ea typeface="Avenir Next" charset="0"/>
                <a:cs typeface="Avenir Next" charset="0"/>
              </a:rPr>
              <a:t>Neurological Disabilities</a:t>
            </a:r>
            <a:endParaRPr lang="en-US" b="1" dirty="0">
              <a:latin typeface="Avenir Next" charset="0"/>
              <a:ea typeface="Avenir Next" charset="0"/>
              <a:cs typeface="Avenir Next"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Avenir Next" charset="0"/>
                <a:ea typeface="Avenir Next" charset="0"/>
                <a:cs typeface="Avenir Next" charset="0"/>
              </a:rPr>
              <a:t>(Alzheimer’s, Epilepsy, Cerebral Palsy, TBI, Stroke</a:t>
            </a:r>
          </a:p>
          <a:p>
            <a:pPr marL="0" indent="0">
              <a:buNone/>
            </a:pPr>
            <a:endParaRPr lang="en-US" sz="2400" dirty="0">
              <a:latin typeface="Avenir Next" charset="0"/>
              <a:ea typeface="Avenir Next" charset="0"/>
              <a:cs typeface="Avenir Next" charset="0"/>
            </a:endParaRPr>
          </a:p>
          <a:p>
            <a:pPr marL="0" indent="0">
              <a:buNone/>
            </a:pPr>
            <a:r>
              <a:rPr lang="en-US" sz="2400" dirty="0" smtClean="0">
                <a:latin typeface="Avenir Next" charset="0"/>
                <a:ea typeface="Avenir Next" charset="0"/>
                <a:cs typeface="Avenir Next" charset="0"/>
              </a:rPr>
              <a:t>May Affect:</a:t>
            </a:r>
          </a:p>
          <a:p>
            <a:r>
              <a:rPr lang="en-US" sz="2400" dirty="0" smtClean="0">
                <a:latin typeface="Avenir Next" charset="0"/>
                <a:ea typeface="Avenir Next" charset="0"/>
                <a:cs typeface="Avenir Next" charset="0"/>
              </a:rPr>
              <a:t>Physical functioning </a:t>
            </a:r>
          </a:p>
          <a:p>
            <a:r>
              <a:rPr lang="en-US" sz="2400" dirty="0" smtClean="0">
                <a:latin typeface="Avenir Next" charset="0"/>
                <a:ea typeface="Avenir Next" charset="0"/>
                <a:cs typeface="Avenir Next" charset="0"/>
              </a:rPr>
              <a:t>Interactions with others</a:t>
            </a:r>
          </a:p>
          <a:p>
            <a:r>
              <a:rPr lang="en-US" sz="2400" dirty="0" smtClean="0">
                <a:latin typeface="Avenir Next" charset="0"/>
                <a:ea typeface="Avenir Next" charset="0"/>
                <a:cs typeface="Avenir Next" charset="0"/>
              </a:rPr>
              <a:t>Learning and memory</a:t>
            </a:r>
          </a:p>
          <a:p>
            <a:endParaRPr lang="en-US" sz="2400" dirty="0">
              <a:latin typeface="Avenir Next" charset="0"/>
              <a:ea typeface="Avenir Next" charset="0"/>
              <a:cs typeface="Avenir Next" charset="0"/>
            </a:endParaRPr>
          </a:p>
          <a:p>
            <a:pPr marL="0" indent="0">
              <a:buNone/>
            </a:pPr>
            <a:r>
              <a:rPr lang="en-US" sz="2400" dirty="0" smtClean="0">
                <a:latin typeface="Avenir Next" charset="0"/>
                <a:ea typeface="Avenir Next" charset="0"/>
                <a:cs typeface="Avenir Next" charset="0"/>
              </a:rPr>
              <a:t>The effects of each disability are unique to every individual</a:t>
            </a:r>
            <a:endParaRPr lang="en-US" sz="2400" dirty="0">
              <a:latin typeface="Avenir Next" charset="0"/>
              <a:ea typeface="Avenir Next" charset="0"/>
              <a:cs typeface="Avenir Next" charset="0"/>
            </a:endParaRPr>
          </a:p>
          <a:p>
            <a:endParaRPr lang="en-US" sz="2400" dirty="0" smtClean="0">
              <a:latin typeface="Avenir Next" charset="0"/>
              <a:ea typeface="Avenir Next" charset="0"/>
              <a:cs typeface="Avenir Next" charset="0"/>
            </a:endParaRPr>
          </a:p>
          <a:p>
            <a:endParaRPr lang="en-US" sz="2400" dirty="0" smtClean="0">
              <a:latin typeface="Avenir Next" charset="0"/>
              <a:ea typeface="Avenir Next" charset="0"/>
              <a:cs typeface="Avenir Next" charset="0"/>
            </a:endParaRPr>
          </a:p>
        </p:txBody>
      </p:sp>
    </p:spTree>
    <p:extLst>
      <p:ext uri="{BB962C8B-B14F-4D97-AF65-F5344CB8AC3E}">
        <p14:creationId xmlns:p14="http://schemas.microsoft.com/office/powerpoint/2010/main" val="1064659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venir Next" charset="0"/>
                <a:ea typeface="Avenir Next" charset="0"/>
                <a:cs typeface="Avenir Next" charset="0"/>
              </a:rPr>
              <a:t>Physical and Mobility Disabilities</a:t>
            </a:r>
            <a:endParaRPr lang="en-US" b="1" dirty="0">
              <a:latin typeface="Avenir Next" charset="0"/>
              <a:ea typeface="Avenir Next" charset="0"/>
              <a:cs typeface="Avenir Next" charset="0"/>
            </a:endParaRPr>
          </a:p>
        </p:txBody>
      </p:sp>
      <p:sp>
        <p:nvSpPr>
          <p:cNvPr id="3" name="Content Placeholder 2"/>
          <p:cNvSpPr>
            <a:spLocks noGrp="1"/>
          </p:cNvSpPr>
          <p:nvPr>
            <p:ph idx="1"/>
          </p:nvPr>
        </p:nvSpPr>
        <p:spPr/>
        <p:txBody>
          <a:bodyPr>
            <a:normAutofit/>
          </a:bodyPr>
          <a:lstStyle/>
          <a:p>
            <a:r>
              <a:rPr lang="en-US" sz="2400" dirty="0" smtClean="0">
                <a:latin typeface="Avenir Next" charset="0"/>
                <a:ea typeface="Avenir Next" charset="0"/>
                <a:cs typeface="Avenir Next" charset="0"/>
              </a:rPr>
              <a:t>Includes any impairment that impacts a person’s use of their body or limbs</a:t>
            </a:r>
          </a:p>
          <a:p>
            <a:endParaRPr lang="en-US" sz="2400" dirty="0" smtClean="0">
              <a:latin typeface="Avenir Next" charset="0"/>
              <a:ea typeface="Avenir Next" charset="0"/>
              <a:cs typeface="Avenir Next" charset="0"/>
            </a:endParaRPr>
          </a:p>
          <a:p>
            <a:r>
              <a:rPr lang="en-US" sz="2400" dirty="0" smtClean="0">
                <a:latin typeface="Avenir Next" charset="0"/>
                <a:ea typeface="Avenir Next" charset="0"/>
                <a:cs typeface="Avenir Next" charset="0"/>
              </a:rPr>
              <a:t>May involve using mobility devices, prosthetics, and other equipment to aid in performing tasks</a:t>
            </a:r>
          </a:p>
        </p:txBody>
      </p:sp>
    </p:spTree>
    <p:extLst>
      <p:ext uri="{BB962C8B-B14F-4D97-AF65-F5344CB8AC3E}">
        <p14:creationId xmlns:p14="http://schemas.microsoft.com/office/powerpoint/2010/main" val="406370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venir Next" charset="0"/>
                <a:ea typeface="Avenir Next" charset="0"/>
                <a:cs typeface="Avenir Next" charset="0"/>
              </a:rPr>
              <a:t>Speech Disabilities</a:t>
            </a:r>
            <a:endParaRPr lang="en-US" b="1" dirty="0">
              <a:latin typeface="Avenir Next" charset="0"/>
              <a:ea typeface="Avenir Next" charset="0"/>
              <a:cs typeface="Avenir Next" charset="0"/>
            </a:endParaRPr>
          </a:p>
        </p:txBody>
      </p:sp>
      <p:sp>
        <p:nvSpPr>
          <p:cNvPr id="3" name="Content Placeholder 2"/>
          <p:cNvSpPr>
            <a:spLocks noGrp="1"/>
          </p:cNvSpPr>
          <p:nvPr>
            <p:ph idx="1"/>
          </p:nvPr>
        </p:nvSpPr>
        <p:spPr/>
        <p:txBody>
          <a:bodyPr>
            <a:normAutofit/>
          </a:bodyPr>
          <a:lstStyle/>
          <a:p>
            <a:r>
              <a:rPr lang="en-US" sz="2400" dirty="0" smtClean="0">
                <a:latin typeface="Avenir Next" charset="0"/>
                <a:ea typeface="Avenir Next" charset="0"/>
                <a:cs typeface="Avenir Next" charset="0"/>
              </a:rPr>
              <a:t>2.6 million people have difficulty having their speech understood</a:t>
            </a:r>
          </a:p>
          <a:p>
            <a:endParaRPr lang="en-US" sz="2400" dirty="0" smtClean="0">
              <a:latin typeface="Avenir Next" charset="0"/>
              <a:ea typeface="Avenir Next" charset="0"/>
              <a:cs typeface="Avenir Next" charset="0"/>
            </a:endParaRPr>
          </a:p>
          <a:p>
            <a:r>
              <a:rPr lang="en-US" sz="2400" dirty="0" smtClean="0">
                <a:latin typeface="Avenir Next" charset="0"/>
                <a:ea typeface="Avenir Next" charset="0"/>
                <a:cs typeface="Avenir Next" charset="0"/>
              </a:rPr>
              <a:t>Can arise from different causes</a:t>
            </a:r>
          </a:p>
          <a:p>
            <a:endParaRPr lang="en-US" sz="2400" dirty="0" smtClean="0">
              <a:latin typeface="Avenir Next" charset="0"/>
              <a:ea typeface="Avenir Next" charset="0"/>
              <a:cs typeface="Avenir Next" charset="0"/>
            </a:endParaRPr>
          </a:p>
          <a:p>
            <a:r>
              <a:rPr lang="en-US" sz="2400" dirty="0" smtClean="0">
                <a:latin typeface="Avenir Next" charset="0"/>
                <a:ea typeface="Avenir Next" charset="0"/>
                <a:cs typeface="Avenir Next" charset="0"/>
              </a:rPr>
              <a:t>Speech disabilities can sometimes be accompanied by facial muscle and/or vocal inflections</a:t>
            </a:r>
          </a:p>
        </p:txBody>
      </p:sp>
    </p:spTree>
    <p:extLst>
      <p:ext uri="{BB962C8B-B14F-4D97-AF65-F5344CB8AC3E}">
        <p14:creationId xmlns:p14="http://schemas.microsoft.com/office/powerpoint/2010/main" val="1264857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venir Next" charset="0"/>
                <a:ea typeface="Avenir Next" charset="0"/>
                <a:cs typeface="Avenir Next" charset="0"/>
              </a:rPr>
              <a:t>Learning Disabilities</a:t>
            </a:r>
            <a:endParaRPr lang="en-US" b="1" dirty="0">
              <a:latin typeface="Avenir Next" charset="0"/>
              <a:ea typeface="Avenir Next" charset="0"/>
              <a:cs typeface="Avenir Next" charset="0"/>
            </a:endParaRPr>
          </a:p>
        </p:txBody>
      </p:sp>
      <p:sp>
        <p:nvSpPr>
          <p:cNvPr id="3" name="Content Placeholder 2"/>
          <p:cNvSpPr>
            <a:spLocks noGrp="1"/>
          </p:cNvSpPr>
          <p:nvPr>
            <p:ph idx="1"/>
          </p:nvPr>
        </p:nvSpPr>
        <p:spPr/>
        <p:txBody>
          <a:bodyPr>
            <a:normAutofit/>
          </a:bodyPr>
          <a:lstStyle/>
          <a:p>
            <a:r>
              <a:rPr lang="en-US" sz="2400" dirty="0" smtClean="0">
                <a:latin typeface="Avenir Next" charset="0"/>
                <a:ea typeface="Avenir Next" charset="0"/>
                <a:cs typeface="Avenir Next" charset="0"/>
              </a:rPr>
              <a:t>LD is a childhood disorder characterized by difficulty with certain skills such as reading or writing and math </a:t>
            </a:r>
          </a:p>
          <a:p>
            <a:endParaRPr lang="en-US" sz="2400" dirty="0" smtClean="0">
              <a:latin typeface="Avenir Next" charset="0"/>
              <a:ea typeface="Avenir Next" charset="0"/>
              <a:cs typeface="Avenir Next" charset="0"/>
            </a:endParaRPr>
          </a:p>
          <a:p>
            <a:r>
              <a:rPr lang="en-US" sz="2400" dirty="0" smtClean="0">
                <a:latin typeface="Avenir Next" charset="0"/>
                <a:ea typeface="Avenir Next" charset="0"/>
                <a:cs typeface="Avenir Next" charset="0"/>
              </a:rPr>
              <a:t>LD may affect the ability to interpret what one sees or hears or the ability to link information from different parts of the brain</a:t>
            </a:r>
          </a:p>
        </p:txBody>
      </p:sp>
    </p:spTree>
    <p:extLst>
      <p:ext uri="{BB962C8B-B14F-4D97-AF65-F5344CB8AC3E}">
        <p14:creationId xmlns:p14="http://schemas.microsoft.com/office/powerpoint/2010/main" val="1036369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venir Next" charset="0"/>
                <a:ea typeface="Avenir Next" charset="0"/>
                <a:cs typeface="Avenir Next" charset="0"/>
              </a:rPr>
              <a:t>Psychiatric Disabilities</a:t>
            </a:r>
            <a:endParaRPr lang="en-US" b="1" dirty="0">
              <a:latin typeface="Avenir Next" charset="0"/>
              <a:ea typeface="Avenir Next" charset="0"/>
              <a:cs typeface="Avenir Next" charset="0"/>
            </a:endParaRPr>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latin typeface="Avenir Next" charset="0"/>
                <a:ea typeface="Avenir Next" charset="0"/>
                <a:cs typeface="Avenir Next" charset="0"/>
              </a:rPr>
              <a:t>Examples: Depression, Anxiety Disorder, Bipolar Disorder, Schizophrenia</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latin typeface="Avenir Next" charset="0"/>
              <a:ea typeface="Avenir Next" charset="0"/>
              <a:cs typeface="Avenir Next" charset="0"/>
            </a:endParaRPr>
          </a:p>
          <a:p>
            <a:pPr>
              <a:lnSpc>
                <a:spcPct val="100000"/>
              </a:lnSpc>
              <a:spcBef>
                <a:spcPts val="0"/>
              </a:spcBef>
            </a:pPr>
            <a:r>
              <a:rPr lang="en-US" sz="2400" dirty="0" smtClean="0">
                <a:latin typeface="Avenir Next" charset="0"/>
                <a:ea typeface="Avenir Next" charset="0"/>
                <a:cs typeface="Avenir Next" charset="0"/>
              </a:rPr>
              <a:t>Most mental illnesses are treatable</a:t>
            </a:r>
          </a:p>
          <a:p>
            <a:pPr>
              <a:lnSpc>
                <a:spcPct val="100000"/>
              </a:lnSpc>
              <a:spcBef>
                <a:spcPts val="0"/>
              </a:spcBef>
            </a:pPr>
            <a:endParaRPr lang="en-US" sz="2400" dirty="0" smtClean="0">
              <a:latin typeface="Avenir Next" charset="0"/>
              <a:ea typeface="Avenir Next" charset="0"/>
              <a:cs typeface="Avenir Next" charset="0"/>
            </a:endParaRPr>
          </a:p>
          <a:p>
            <a:pPr>
              <a:lnSpc>
                <a:spcPct val="100000"/>
              </a:lnSpc>
              <a:spcBef>
                <a:spcPts val="0"/>
              </a:spcBef>
            </a:pPr>
            <a:r>
              <a:rPr lang="en-US" sz="2400" dirty="0" smtClean="0">
                <a:latin typeface="Avenir Next" charset="0"/>
                <a:ea typeface="Avenir Next" charset="0"/>
                <a:cs typeface="Avenir Next" charset="0"/>
              </a:rPr>
              <a:t>Psychiatric disabilities are the result of a brain disorder</a:t>
            </a:r>
          </a:p>
        </p:txBody>
      </p:sp>
    </p:spTree>
    <p:extLst>
      <p:ext uri="{BB962C8B-B14F-4D97-AF65-F5344CB8AC3E}">
        <p14:creationId xmlns:p14="http://schemas.microsoft.com/office/powerpoint/2010/main" val="1459198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venir Next" charset="0"/>
                <a:ea typeface="Avenir Next" charset="0"/>
                <a:cs typeface="Avenir Next" charset="0"/>
              </a:rPr>
              <a:t>PTSD, Depression, and TBI</a:t>
            </a:r>
            <a:endParaRPr lang="en-US" b="1" dirty="0">
              <a:latin typeface="Avenir Next" charset="0"/>
              <a:ea typeface="Avenir Next" charset="0"/>
              <a:cs typeface="Avenir Next" charset="0"/>
            </a:endParaRPr>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latin typeface="Avenir Next" charset="0"/>
                <a:ea typeface="Avenir Next" charset="0"/>
                <a:cs typeface="Avenir Next" charset="0"/>
              </a:rPr>
              <a:t>PTSD:</a:t>
            </a:r>
          </a:p>
          <a:p>
            <a:pPr>
              <a:lnSpc>
                <a:spcPct val="100000"/>
              </a:lnSpc>
              <a:spcBef>
                <a:spcPts val="0"/>
              </a:spcBef>
            </a:pPr>
            <a:r>
              <a:rPr lang="en-US" sz="2400" dirty="0" smtClean="0">
                <a:latin typeface="Avenir Next" charset="0"/>
                <a:ea typeface="Avenir Next" charset="0"/>
                <a:cs typeface="Avenir Next" charset="0"/>
              </a:rPr>
              <a:t>Approx. 20% of returned veterans screened positive for PTSD or depression</a:t>
            </a:r>
          </a:p>
          <a:p>
            <a:pPr>
              <a:lnSpc>
                <a:spcPct val="100000"/>
              </a:lnSpc>
              <a:spcBef>
                <a:spcPts val="0"/>
              </a:spcBef>
            </a:pPr>
            <a:endParaRPr lang="en-US" sz="2400" dirty="0">
              <a:latin typeface="Avenir Next" charset="0"/>
              <a:ea typeface="Avenir Next" charset="0"/>
              <a:cs typeface="Avenir Next" charset="0"/>
            </a:endParaRPr>
          </a:p>
          <a:p>
            <a:pPr marL="0" indent="0">
              <a:lnSpc>
                <a:spcPct val="100000"/>
              </a:lnSpc>
              <a:spcBef>
                <a:spcPts val="0"/>
              </a:spcBef>
              <a:buNone/>
            </a:pPr>
            <a:r>
              <a:rPr lang="en-US" sz="2400" dirty="0" smtClean="0">
                <a:latin typeface="Avenir Next" charset="0"/>
                <a:ea typeface="Avenir Next" charset="0"/>
                <a:cs typeface="Avenir Next" charset="0"/>
              </a:rPr>
              <a:t>TBI:</a:t>
            </a:r>
          </a:p>
          <a:p>
            <a:pPr>
              <a:lnSpc>
                <a:spcPct val="100000"/>
              </a:lnSpc>
              <a:spcBef>
                <a:spcPts val="0"/>
              </a:spcBef>
            </a:pPr>
            <a:r>
              <a:rPr lang="en-US" sz="2400" dirty="0" smtClean="0">
                <a:latin typeface="Avenir Next" charset="0"/>
                <a:ea typeface="Avenir Next" charset="0"/>
                <a:cs typeface="Avenir Next" charset="0"/>
              </a:rPr>
              <a:t>A common veteran injury</a:t>
            </a:r>
          </a:p>
          <a:p>
            <a:pPr>
              <a:lnSpc>
                <a:spcPct val="100000"/>
              </a:lnSpc>
              <a:spcBef>
                <a:spcPts val="0"/>
              </a:spcBef>
            </a:pPr>
            <a:r>
              <a:rPr lang="en-US" sz="2400" dirty="0" smtClean="0">
                <a:latin typeface="Avenir Next" charset="0"/>
                <a:ea typeface="Avenir Next" charset="0"/>
                <a:cs typeface="Avenir Next" charset="0"/>
              </a:rPr>
              <a:t>Every TBI is different and has different effects, often invisible effects</a:t>
            </a:r>
          </a:p>
        </p:txBody>
      </p:sp>
    </p:spTree>
    <p:extLst>
      <p:ext uri="{BB962C8B-B14F-4D97-AF65-F5344CB8AC3E}">
        <p14:creationId xmlns:p14="http://schemas.microsoft.com/office/powerpoint/2010/main" val="21237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468" y="968563"/>
            <a:ext cx="7584154" cy="1855660"/>
          </a:xfrm>
          <a:prstGeom prst="rect">
            <a:avLst/>
          </a:prstGeom>
        </p:spPr>
      </p:pic>
      <p:sp>
        <p:nvSpPr>
          <p:cNvPr id="6" name="TextBox 5"/>
          <p:cNvSpPr txBox="1"/>
          <p:nvPr/>
        </p:nvSpPr>
        <p:spPr>
          <a:xfrm>
            <a:off x="2523274" y="3819646"/>
            <a:ext cx="7006541" cy="646331"/>
          </a:xfrm>
          <a:prstGeom prst="rect">
            <a:avLst/>
          </a:prstGeom>
          <a:noFill/>
        </p:spPr>
        <p:txBody>
          <a:bodyPr wrap="square" rtlCol="0">
            <a:spAutoFit/>
          </a:bodyPr>
          <a:lstStyle/>
          <a:p>
            <a:pPr algn="ctr"/>
            <a:r>
              <a:rPr lang="en-US" b="1" i="1" dirty="0" smtClean="0">
                <a:latin typeface="Avenir Next" charset="0"/>
                <a:ea typeface="Avenir Next" charset="0"/>
                <a:cs typeface="Avenir Next" charset="0"/>
              </a:rPr>
              <a:t>Families supporting families of children with special healthcare needs, chronic illnesses, and disabilities</a:t>
            </a:r>
            <a:endParaRPr lang="en-US" b="1" i="1" dirty="0">
              <a:latin typeface="Avenir Next" charset="0"/>
              <a:ea typeface="Avenir Next" charset="0"/>
              <a:cs typeface="Avenir Next" charset="0"/>
            </a:endParaRPr>
          </a:p>
        </p:txBody>
      </p:sp>
    </p:spTree>
    <p:extLst>
      <p:ext uri="{BB962C8B-B14F-4D97-AF65-F5344CB8AC3E}">
        <p14:creationId xmlns:p14="http://schemas.microsoft.com/office/powerpoint/2010/main" val="89027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venir Next" charset="0"/>
                <a:ea typeface="Avenir Next" charset="0"/>
                <a:cs typeface="Avenir Next" charset="0"/>
              </a:rPr>
              <a:t>Visual Disabilities</a:t>
            </a:r>
            <a:endParaRPr lang="en-US" b="1" dirty="0">
              <a:latin typeface="Avenir Next" charset="0"/>
              <a:ea typeface="Avenir Next" charset="0"/>
              <a:cs typeface="Avenir Next" charset="0"/>
            </a:endParaRPr>
          </a:p>
        </p:txBody>
      </p:sp>
      <p:sp>
        <p:nvSpPr>
          <p:cNvPr id="3" name="Content Placeholder 2"/>
          <p:cNvSpPr>
            <a:spLocks noGrp="1"/>
          </p:cNvSpPr>
          <p:nvPr>
            <p:ph idx="1"/>
          </p:nvPr>
        </p:nvSpPr>
        <p:spPr/>
        <p:txBody>
          <a:bodyPr>
            <a:normAutofit/>
          </a:bodyPr>
          <a:lstStyle/>
          <a:p>
            <a:r>
              <a:rPr lang="en-US" sz="2400" dirty="0" smtClean="0">
                <a:latin typeface="Avenir Next" charset="0"/>
                <a:ea typeface="Avenir Next" charset="0"/>
                <a:cs typeface="Avenir Next" charset="0"/>
              </a:rPr>
              <a:t>1.8 million people have a severe visual impairment or blindness</a:t>
            </a:r>
          </a:p>
          <a:p>
            <a:endParaRPr lang="en-US" sz="2400" dirty="0" smtClean="0">
              <a:latin typeface="Avenir Next" charset="0"/>
              <a:ea typeface="Avenir Next" charset="0"/>
              <a:cs typeface="Avenir Next" charset="0"/>
            </a:endParaRPr>
          </a:p>
          <a:p>
            <a:r>
              <a:rPr lang="en-US" sz="2400" dirty="0" smtClean="0">
                <a:latin typeface="Avenir Next" charset="0"/>
                <a:ea typeface="Avenir Next" charset="0"/>
                <a:cs typeface="Avenir Next" charset="0"/>
              </a:rPr>
              <a:t>Varying levels of visual disability</a:t>
            </a:r>
          </a:p>
          <a:p>
            <a:endParaRPr lang="en-US" sz="2400" dirty="0" smtClean="0">
              <a:latin typeface="Avenir Next" charset="0"/>
              <a:ea typeface="Avenir Next" charset="0"/>
              <a:cs typeface="Avenir Next" charset="0"/>
            </a:endParaRPr>
          </a:p>
          <a:p>
            <a:r>
              <a:rPr lang="en-US" sz="2400" dirty="0" smtClean="0">
                <a:latin typeface="Avenir Next" charset="0"/>
                <a:ea typeface="Avenir Next" charset="0"/>
                <a:cs typeface="Avenir Next" charset="0"/>
              </a:rPr>
              <a:t>Not all people with visual disabilities read Braille</a:t>
            </a:r>
          </a:p>
        </p:txBody>
      </p:sp>
    </p:spTree>
    <p:extLst>
      <p:ext uri="{BB962C8B-B14F-4D97-AF65-F5344CB8AC3E}">
        <p14:creationId xmlns:p14="http://schemas.microsoft.com/office/powerpoint/2010/main" val="689499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venir Next" charset="0"/>
                <a:ea typeface="Avenir Next" charset="0"/>
                <a:cs typeface="Avenir Next" charset="0"/>
              </a:rPr>
              <a:t>Hearing Disabilities</a:t>
            </a:r>
            <a:endParaRPr lang="en-US" b="1" dirty="0">
              <a:latin typeface="Avenir Next" charset="0"/>
              <a:ea typeface="Avenir Next" charset="0"/>
              <a:cs typeface="Avenir Next" charset="0"/>
            </a:endParaRPr>
          </a:p>
        </p:txBody>
      </p:sp>
      <p:sp>
        <p:nvSpPr>
          <p:cNvPr id="3" name="Content Placeholder 2"/>
          <p:cNvSpPr>
            <a:spLocks noGrp="1"/>
          </p:cNvSpPr>
          <p:nvPr>
            <p:ph idx="1"/>
          </p:nvPr>
        </p:nvSpPr>
        <p:spPr/>
        <p:txBody>
          <a:bodyPr>
            <a:normAutofit/>
          </a:bodyPr>
          <a:lstStyle/>
          <a:p>
            <a:r>
              <a:rPr lang="en-US" sz="2400" dirty="0" smtClean="0">
                <a:latin typeface="Avenir Next" charset="0"/>
                <a:ea typeface="Avenir Next" charset="0"/>
                <a:cs typeface="Avenir Next" charset="0"/>
              </a:rPr>
              <a:t>1 million Americans have trouble hearing normal conversation, the number sharply increases with age</a:t>
            </a:r>
          </a:p>
          <a:p>
            <a:endParaRPr lang="en-US" sz="2400" dirty="0">
              <a:latin typeface="Avenir Next" charset="0"/>
              <a:ea typeface="Avenir Next" charset="0"/>
              <a:cs typeface="Avenir Next" charset="0"/>
            </a:endParaRPr>
          </a:p>
          <a:p>
            <a:r>
              <a:rPr lang="en-US" sz="2400" dirty="0" smtClean="0">
                <a:latin typeface="Avenir Next" charset="0"/>
                <a:ea typeface="Avenir Next" charset="0"/>
                <a:cs typeface="Avenir Next" charset="0"/>
              </a:rPr>
              <a:t>30% of people over age 65 have difficulty hearing</a:t>
            </a:r>
          </a:p>
          <a:p>
            <a:endParaRPr lang="en-US" sz="2400" dirty="0">
              <a:latin typeface="Avenir Next" charset="0"/>
              <a:ea typeface="Avenir Next" charset="0"/>
              <a:cs typeface="Avenir Next" charset="0"/>
            </a:endParaRPr>
          </a:p>
          <a:p>
            <a:r>
              <a:rPr lang="en-US" sz="2400" dirty="0" smtClean="0">
                <a:latin typeface="Avenir Next" charset="0"/>
                <a:ea typeface="Avenir Next" charset="0"/>
                <a:cs typeface="Avenir Next" charset="0"/>
              </a:rPr>
              <a:t>Varying degrees of hearing disabilities</a:t>
            </a:r>
          </a:p>
        </p:txBody>
      </p:sp>
    </p:spTree>
    <p:extLst>
      <p:ext uri="{BB962C8B-B14F-4D97-AF65-F5344CB8AC3E}">
        <p14:creationId xmlns:p14="http://schemas.microsoft.com/office/powerpoint/2010/main" val="792074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venir Next" charset="0"/>
                <a:ea typeface="Avenir Next" charset="0"/>
                <a:cs typeface="Avenir Next" charset="0"/>
              </a:rPr>
              <a:t>Intellectual Disabilities</a:t>
            </a:r>
            <a:endParaRPr lang="en-US" b="1" dirty="0">
              <a:latin typeface="Avenir Next" charset="0"/>
              <a:ea typeface="Avenir Next" charset="0"/>
              <a:cs typeface="Avenir Next" charset="0"/>
            </a:endParaRPr>
          </a:p>
        </p:txBody>
      </p:sp>
      <p:sp>
        <p:nvSpPr>
          <p:cNvPr id="3" name="Content Placeholder 2"/>
          <p:cNvSpPr>
            <a:spLocks noGrp="1"/>
          </p:cNvSpPr>
          <p:nvPr>
            <p:ph idx="1"/>
          </p:nvPr>
        </p:nvSpPr>
        <p:spPr/>
        <p:txBody>
          <a:bodyPr>
            <a:normAutofit/>
          </a:bodyPr>
          <a:lstStyle/>
          <a:p>
            <a:r>
              <a:rPr lang="en-US" sz="2400" dirty="0" smtClean="0">
                <a:latin typeface="Avenir Next" charset="0"/>
                <a:ea typeface="Avenir Next" charset="0"/>
                <a:cs typeface="Avenir Next" charset="0"/>
              </a:rPr>
              <a:t>Characterized by lower test of functional and mental ability</a:t>
            </a:r>
          </a:p>
          <a:p>
            <a:endParaRPr lang="en-US" sz="2400" dirty="0" smtClean="0">
              <a:latin typeface="Avenir Next" charset="0"/>
              <a:ea typeface="Avenir Next" charset="0"/>
              <a:cs typeface="Avenir Next" charset="0"/>
            </a:endParaRPr>
          </a:p>
          <a:p>
            <a:r>
              <a:rPr lang="en-US" sz="2400" dirty="0" smtClean="0">
                <a:latin typeface="Avenir Next" charset="0"/>
                <a:ea typeface="Avenir Next" charset="0"/>
                <a:cs typeface="Avenir Next" charset="0"/>
              </a:rPr>
              <a:t>Can arise from many different causes</a:t>
            </a:r>
          </a:p>
          <a:p>
            <a:endParaRPr lang="en-US" sz="2400" dirty="0" smtClean="0">
              <a:latin typeface="Avenir Next" charset="0"/>
              <a:ea typeface="Avenir Next" charset="0"/>
              <a:cs typeface="Avenir Next" charset="0"/>
            </a:endParaRPr>
          </a:p>
          <a:p>
            <a:r>
              <a:rPr lang="en-US" sz="2400" dirty="0" smtClean="0">
                <a:latin typeface="Avenir Next" charset="0"/>
                <a:ea typeface="Avenir Next" charset="0"/>
                <a:cs typeface="Avenir Next" charset="0"/>
              </a:rPr>
              <a:t>Not always present with other developmental disabilities</a:t>
            </a:r>
          </a:p>
        </p:txBody>
      </p:sp>
    </p:spTree>
    <p:extLst>
      <p:ext uri="{BB962C8B-B14F-4D97-AF65-F5344CB8AC3E}">
        <p14:creationId xmlns:p14="http://schemas.microsoft.com/office/powerpoint/2010/main" val="343567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venir Next" charset="0"/>
                <a:ea typeface="Avenir Next" charset="0"/>
                <a:cs typeface="Avenir Next" charset="0"/>
              </a:rPr>
              <a:t>Remember...</a:t>
            </a:r>
            <a:endParaRPr lang="en-US" b="1" dirty="0">
              <a:latin typeface="Avenir Next" charset="0"/>
              <a:ea typeface="Avenir Next" charset="0"/>
              <a:cs typeface="Avenir Next" charset="0"/>
            </a:endParaRPr>
          </a:p>
        </p:txBody>
      </p:sp>
      <p:sp>
        <p:nvSpPr>
          <p:cNvPr id="3" name="Content Placeholder 2"/>
          <p:cNvSpPr>
            <a:spLocks noGrp="1"/>
          </p:cNvSpPr>
          <p:nvPr>
            <p:ph idx="1"/>
          </p:nvPr>
        </p:nvSpPr>
        <p:spPr/>
        <p:txBody>
          <a:bodyPr>
            <a:normAutofit/>
          </a:bodyPr>
          <a:lstStyle/>
          <a:p>
            <a:r>
              <a:rPr lang="en-US" sz="2400" dirty="0" smtClean="0">
                <a:latin typeface="Avenir Next" charset="0"/>
                <a:ea typeface="Avenir Next" charset="0"/>
                <a:cs typeface="Avenir Next" charset="0"/>
              </a:rPr>
              <a:t>The same disability can affect different people in very different ways</a:t>
            </a:r>
          </a:p>
          <a:p>
            <a:endParaRPr lang="en-US" sz="2400" dirty="0">
              <a:latin typeface="Avenir Next" charset="0"/>
              <a:ea typeface="Avenir Next" charset="0"/>
              <a:cs typeface="Avenir Next" charset="0"/>
            </a:endParaRPr>
          </a:p>
          <a:p>
            <a:r>
              <a:rPr lang="en-US" sz="2400" dirty="0" smtClean="0">
                <a:latin typeface="Avenir Next" charset="0"/>
                <a:ea typeface="Avenir Next" charset="0"/>
                <a:cs typeface="Avenir Next" charset="0"/>
              </a:rPr>
              <a:t>The ADA impacts all different types of disability. We’re all in this together. </a:t>
            </a:r>
          </a:p>
        </p:txBody>
      </p:sp>
    </p:spTree>
    <p:extLst>
      <p:ext uri="{BB962C8B-B14F-4D97-AF65-F5344CB8AC3E}">
        <p14:creationId xmlns:p14="http://schemas.microsoft.com/office/powerpoint/2010/main" val="420377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276" y="454025"/>
            <a:ext cx="10515600" cy="520537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Daniel went to a popular restaurant. He has a learning disability that makes reading difficult for him. When the server offered Daniel a menu, he declined and asked the server instead to verbally describe his menu options. The server said, ”It’s all on the menu”, dropped the menu on the table, and stepped away. </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latin typeface="Avenir Next" charset="0"/>
              <a:ea typeface="Avenir Next" charset="0"/>
              <a:cs typeface="Avenir Next"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Is this situation covered under the ADA? If so, what Title?</a:t>
            </a:r>
          </a:p>
        </p:txBody>
      </p:sp>
    </p:spTree>
    <p:extLst>
      <p:ext uri="{BB962C8B-B14F-4D97-AF65-F5344CB8AC3E}">
        <p14:creationId xmlns:p14="http://schemas.microsoft.com/office/powerpoint/2010/main" val="349266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276" y="454025"/>
            <a:ext cx="10515600" cy="520537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Rodney, an individual with a hearing impairment, is starting classes to obtain a real estate broker license. When he attends the first class, Rodney </a:t>
            </a:r>
            <a:r>
              <a:rPr lang="en-US" sz="3200" dirty="0" err="1" smtClean="0">
                <a:latin typeface="Avenir Next" charset="0"/>
                <a:ea typeface="Avenir Next" charset="0"/>
                <a:cs typeface="Avenir Next" charset="0"/>
              </a:rPr>
              <a:t>discoveres</a:t>
            </a:r>
            <a:r>
              <a:rPr lang="en-US" sz="3200" dirty="0" smtClean="0">
                <a:latin typeface="Avenir Next" charset="0"/>
                <a:ea typeface="Avenir Next" charset="0"/>
                <a:cs typeface="Avenir Next" charset="0"/>
              </a:rPr>
              <a:t> that he cannot hear the instructor, so he asks for an assistive learning device. The private company that offers the class refuses to provide the device. </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latin typeface="Avenir Next" charset="0"/>
              <a:ea typeface="Avenir Next" charset="0"/>
              <a:cs typeface="Avenir Next"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Is this situation covered under the ADA? If so, what Title?</a:t>
            </a:r>
          </a:p>
        </p:txBody>
      </p:sp>
    </p:spTree>
    <p:extLst>
      <p:ext uri="{BB962C8B-B14F-4D97-AF65-F5344CB8AC3E}">
        <p14:creationId xmlns:p14="http://schemas.microsoft.com/office/powerpoint/2010/main" val="35428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276" y="454025"/>
            <a:ext cx="10515600" cy="520537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Nina, an individual who is blind, uses her city’s fixed bus route system. She is frustrated because the drivers do not consistently announce the bus stops. This makes it more difficult for Nina to independently find her way to destinations. </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latin typeface="Avenir Next" charset="0"/>
              <a:ea typeface="Avenir Next" charset="0"/>
              <a:cs typeface="Avenir Next"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Is this situation covered under the ADA? If so, what Title?</a:t>
            </a:r>
          </a:p>
        </p:txBody>
      </p:sp>
    </p:spTree>
    <p:extLst>
      <p:ext uri="{BB962C8B-B14F-4D97-AF65-F5344CB8AC3E}">
        <p14:creationId xmlns:p14="http://schemas.microsoft.com/office/powerpoint/2010/main" val="1117217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276" y="454025"/>
            <a:ext cx="10515600" cy="520537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Rhonda is a double amputee who uses prosthetics on both legs. She would like to get a service dog to assist her with balance and retrieving items. The property manager at the private apartment complex where she lives is refusing to allow her to keep a dog in her apartment, citing “no pets” policy.  </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latin typeface="Avenir Next" charset="0"/>
              <a:ea typeface="Avenir Next" charset="0"/>
              <a:cs typeface="Avenir Next"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Is this situation covered under the ADA? If so, what Title?</a:t>
            </a:r>
          </a:p>
        </p:txBody>
      </p:sp>
    </p:spTree>
    <p:extLst>
      <p:ext uri="{BB962C8B-B14F-4D97-AF65-F5344CB8AC3E}">
        <p14:creationId xmlns:p14="http://schemas.microsoft.com/office/powerpoint/2010/main" val="1164033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276" y="454025"/>
            <a:ext cx="10515600" cy="520537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Regina, a software engineer, has diabetes. Her employer, a large firm, frequently requires her to work late, with little to no advance notice. Because of this, Regina is not able to eat dinner at a consistent time resulting in dangerous fluctuations of her blood sugar level. </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latin typeface="Avenir Next" charset="0"/>
              <a:ea typeface="Avenir Next" charset="0"/>
              <a:cs typeface="Avenir Next"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Is this situation covered under the ADA? If so, what Title?</a:t>
            </a:r>
          </a:p>
        </p:txBody>
      </p:sp>
    </p:spTree>
    <p:extLst>
      <p:ext uri="{BB962C8B-B14F-4D97-AF65-F5344CB8AC3E}">
        <p14:creationId xmlns:p14="http://schemas.microsoft.com/office/powerpoint/2010/main" val="1733104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276" y="454025"/>
            <a:ext cx="10515600" cy="5205370"/>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Kaitlyn’s doctor’s office calls her to schedule an appointment to review her options for addressing her recent cancer diagnosis. She is understandably concerned and tells the receptionist that her husband, who is deaf, will be accompanying her to the appointment. She asks that the office provide a sign language interpreter so that her husband can participate in the appointment. </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latin typeface="Avenir Next" charset="0"/>
              <a:ea typeface="Avenir Next" charset="0"/>
              <a:cs typeface="Avenir Next"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Is this situation covered under the ADA? If so, what Title?</a:t>
            </a:r>
          </a:p>
        </p:txBody>
      </p:sp>
    </p:spTree>
    <p:extLst>
      <p:ext uri="{BB962C8B-B14F-4D97-AF65-F5344CB8AC3E}">
        <p14:creationId xmlns:p14="http://schemas.microsoft.com/office/powerpoint/2010/main" val="764829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12112" y="2129742"/>
            <a:ext cx="9896354" cy="2062103"/>
          </a:xfrm>
          <a:prstGeom prst="rect">
            <a:avLst/>
          </a:prstGeom>
          <a:noFill/>
        </p:spPr>
        <p:txBody>
          <a:bodyPr wrap="square" rtlCol="0">
            <a:spAutoFit/>
          </a:bodyPr>
          <a:lstStyle/>
          <a:p>
            <a:r>
              <a:rPr lang="en-US" sz="3200" b="1" dirty="0" smtClean="0">
                <a:latin typeface="Avenir Next" charset="0"/>
                <a:ea typeface="Avenir Next" charset="0"/>
                <a:cs typeface="Avenir Next" charset="0"/>
              </a:rPr>
              <a:t>Hannah Vickery</a:t>
            </a:r>
            <a:r>
              <a:rPr lang="en-US" sz="3200" b="1" smtClean="0">
                <a:latin typeface="Avenir Next" charset="0"/>
                <a:ea typeface="Avenir Next" charset="0"/>
                <a:cs typeface="Avenir Next" charset="0"/>
              </a:rPr>
              <a:t>, Communications </a:t>
            </a:r>
            <a:r>
              <a:rPr lang="en-US" sz="3200" b="1" dirty="0" smtClean="0">
                <a:latin typeface="Avenir Next" charset="0"/>
                <a:ea typeface="Avenir Next" charset="0"/>
                <a:cs typeface="Avenir Next" charset="0"/>
              </a:rPr>
              <a:t>Specialist</a:t>
            </a:r>
          </a:p>
          <a:p>
            <a:endParaRPr lang="en-US" sz="3200" b="1" dirty="0">
              <a:latin typeface="Avenir Next" charset="0"/>
              <a:ea typeface="Avenir Next" charset="0"/>
              <a:cs typeface="Avenir Next" charset="0"/>
            </a:endParaRPr>
          </a:p>
          <a:p>
            <a:r>
              <a:rPr lang="en-US" sz="3200" b="1" dirty="0" smtClean="0">
                <a:latin typeface="Avenir Next" charset="0"/>
                <a:ea typeface="Avenir Next" charset="0"/>
                <a:cs typeface="Avenir Next" charset="0"/>
              </a:rPr>
              <a:t>Tonya Bowman, Family Voices Support Specialist</a:t>
            </a:r>
            <a:endParaRPr lang="en-US" sz="3200" b="1" dirty="0">
              <a:latin typeface="Avenir Next" charset="0"/>
              <a:ea typeface="Avenir Next" charset="0"/>
              <a:cs typeface="Avenir Next" charset="0"/>
            </a:endParaRPr>
          </a:p>
          <a:p>
            <a:endParaRPr lang="en-US" sz="3200" b="1" dirty="0">
              <a:latin typeface="Avenir Next" charset="0"/>
              <a:ea typeface="Avenir Next" charset="0"/>
              <a:cs typeface="Avenir Next" charset="0"/>
            </a:endParaRPr>
          </a:p>
        </p:txBody>
      </p:sp>
    </p:spTree>
    <p:extLst>
      <p:ext uri="{BB962C8B-B14F-4D97-AF65-F5344CB8AC3E}">
        <p14:creationId xmlns:p14="http://schemas.microsoft.com/office/powerpoint/2010/main" val="567447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276" y="454025"/>
            <a:ext cx="10515600" cy="520537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Naomi is applying for a job at a large department store. While completing the application, she discovers there is a question asking if she has a disability. </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latin typeface="Avenir Next" charset="0"/>
              <a:ea typeface="Avenir Next" charset="0"/>
              <a:cs typeface="Avenir Next"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Is this situation covered under the ADA? If so, what Title?</a:t>
            </a:r>
          </a:p>
        </p:txBody>
      </p:sp>
    </p:spTree>
    <p:extLst>
      <p:ext uri="{BB962C8B-B14F-4D97-AF65-F5344CB8AC3E}">
        <p14:creationId xmlns:p14="http://schemas.microsoft.com/office/powerpoint/2010/main" val="548780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276" y="454025"/>
            <a:ext cx="10515600" cy="520537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Tim, a wheelchair user, is traveling by air. The airline charged him a baggage fee to transport his wheelchair. </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latin typeface="Avenir Next" charset="0"/>
              <a:ea typeface="Avenir Next" charset="0"/>
              <a:cs typeface="Avenir Next"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Is this situation covered under the ADA? If so, what Title?</a:t>
            </a:r>
          </a:p>
        </p:txBody>
      </p:sp>
    </p:spTree>
    <p:extLst>
      <p:ext uri="{BB962C8B-B14F-4D97-AF65-F5344CB8AC3E}">
        <p14:creationId xmlns:p14="http://schemas.microsoft.com/office/powerpoint/2010/main" val="1959128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276" y="454025"/>
            <a:ext cx="10515600" cy="5205370"/>
          </a:xfrm>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err="1" smtClean="0">
                <a:latin typeface="Avenir Next" charset="0"/>
                <a:ea typeface="Avenir Next" charset="0"/>
                <a:cs typeface="Avenir Next" charset="0"/>
              </a:rPr>
              <a:t>Cyvil</a:t>
            </a:r>
            <a:r>
              <a:rPr lang="en-US" sz="3200" dirty="0" smtClean="0">
                <a:latin typeface="Avenir Next" charset="0"/>
                <a:ea typeface="Avenir Next" charset="0"/>
                <a:cs typeface="Avenir Next" charset="0"/>
              </a:rPr>
              <a:t> is a public high school student who is paraplegic. His school has a swimming pool that was built in the 1980s. </a:t>
            </a:r>
            <a:r>
              <a:rPr lang="en-US" sz="3200" dirty="0" err="1" smtClean="0">
                <a:latin typeface="Avenir Next" charset="0"/>
                <a:ea typeface="Avenir Next" charset="0"/>
                <a:cs typeface="Avenir Next" charset="0"/>
              </a:rPr>
              <a:t>Cyvil</a:t>
            </a:r>
            <a:r>
              <a:rPr lang="en-US" sz="3200" dirty="0" smtClean="0">
                <a:latin typeface="Avenir Next" charset="0"/>
                <a:ea typeface="Avenir Next" charset="0"/>
                <a:cs typeface="Avenir Next" charset="0"/>
              </a:rPr>
              <a:t> would like to participate in the community swimming classes offered at the school. Although he can get to the pool area in his wheelchair, there is no accessible way for him to get in and out of the pool. His parents have asked to school to provide a portable lift that will allow </a:t>
            </a:r>
            <a:r>
              <a:rPr lang="en-US" sz="3200" dirty="0" err="1" smtClean="0">
                <a:latin typeface="Avenir Next" charset="0"/>
                <a:ea typeface="Avenir Next" charset="0"/>
                <a:cs typeface="Avenir Next" charset="0"/>
              </a:rPr>
              <a:t>Cyvil</a:t>
            </a:r>
            <a:r>
              <a:rPr lang="en-US" sz="3200" dirty="0" smtClean="0">
                <a:latin typeface="Avenir Next" charset="0"/>
                <a:ea typeface="Avenir Next" charset="0"/>
                <a:cs typeface="Avenir Next" charset="0"/>
              </a:rPr>
              <a:t> to enter and exit the pool and attend the same swimming class as his peers. </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latin typeface="Avenir Next" charset="0"/>
              <a:ea typeface="Avenir Next" charset="0"/>
              <a:cs typeface="Avenir Next"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Is this situation covered under the ADA? If so, what Title?</a:t>
            </a:r>
          </a:p>
        </p:txBody>
      </p:sp>
    </p:spTree>
    <p:extLst>
      <p:ext uri="{BB962C8B-B14F-4D97-AF65-F5344CB8AC3E}">
        <p14:creationId xmlns:p14="http://schemas.microsoft.com/office/powerpoint/2010/main" val="652574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276" y="454025"/>
            <a:ext cx="10515600" cy="5205370"/>
          </a:xfr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Chris and his friend Pete go to the local movie theater to check out the new action film. Pete uses a wheelchair. Although the theater offers accessible seating where Pete can stay in his wheelchair and Chris can sit next to him, it’s closer to the screen than either of them prefers. </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latin typeface="Avenir Next" charset="0"/>
              <a:ea typeface="Avenir Next" charset="0"/>
              <a:cs typeface="Avenir Next"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Pete leaves his wheelchair accessible seating area and sits a couple of rows back in a “regular” seat. Shortly before the movie starts, a theater employee tells Pete that he has to sit in his wheelchair and if he does not comply, he and Chris will need to leave. </a:t>
            </a:r>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 </a:t>
            </a:r>
            <a:endParaRPr lang="en-US" sz="3200" dirty="0">
              <a:latin typeface="Avenir Next" charset="0"/>
              <a:ea typeface="Avenir Next" charset="0"/>
              <a:cs typeface="Avenir Next"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latin typeface="Avenir Next" charset="0"/>
                <a:ea typeface="Avenir Next" charset="0"/>
                <a:cs typeface="Avenir Next" charset="0"/>
              </a:rPr>
              <a:t>Is this situation covered under the ADA? If so, what Title?</a:t>
            </a:r>
          </a:p>
        </p:txBody>
      </p:sp>
    </p:spTree>
    <p:extLst>
      <p:ext uri="{BB962C8B-B14F-4D97-AF65-F5344CB8AC3E}">
        <p14:creationId xmlns:p14="http://schemas.microsoft.com/office/powerpoint/2010/main" val="2071370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665" y="-172648"/>
            <a:ext cx="8518744" cy="2013974"/>
          </a:xfrm>
        </p:spPr>
        <p:txBody>
          <a:bodyPr>
            <a:normAutofit/>
          </a:bodyPr>
          <a:lstStyle/>
          <a:p>
            <a:pPr algn="ctr"/>
            <a:r>
              <a:rPr lang="en-US" b="1" dirty="0" smtClean="0">
                <a:latin typeface="Avenir Next" charset="0"/>
                <a:ea typeface="Avenir Next" charset="0"/>
                <a:cs typeface="Avenir Next" charset="0"/>
              </a:rPr>
              <a:t>Your Rights &amp; The ADA</a:t>
            </a:r>
            <a:endParaRPr lang="en-US" b="1" dirty="0">
              <a:latin typeface="Avenir Next" charset="0"/>
              <a:ea typeface="Avenir Next" charset="0"/>
              <a:cs typeface="Avenir Next" charset="0"/>
            </a:endParaRPr>
          </a:p>
        </p:txBody>
      </p:sp>
      <p:sp>
        <p:nvSpPr>
          <p:cNvPr id="3" name="TextBox 2"/>
          <p:cNvSpPr txBox="1"/>
          <p:nvPr/>
        </p:nvSpPr>
        <p:spPr>
          <a:xfrm>
            <a:off x="676404" y="1377862"/>
            <a:ext cx="10622072" cy="4401205"/>
          </a:xfrm>
          <a:prstGeom prst="rect">
            <a:avLst/>
          </a:prstGeom>
          <a:noFill/>
        </p:spPr>
        <p:txBody>
          <a:bodyPr wrap="square" rtlCol="0">
            <a:spAutoFit/>
          </a:bodyPr>
          <a:lstStyle/>
          <a:p>
            <a:pPr marL="285750" indent="-285750">
              <a:buFont typeface="Arial" charset="0"/>
              <a:buChar char="•"/>
            </a:pPr>
            <a:r>
              <a:rPr lang="en-US" sz="2000" dirty="0" smtClean="0">
                <a:latin typeface="Avenir Next" charset="0"/>
                <a:ea typeface="Avenir Next" charset="0"/>
                <a:cs typeface="Avenir Next" charset="0"/>
              </a:rPr>
              <a:t>Exercise your rights!</a:t>
            </a:r>
          </a:p>
          <a:p>
            <a:pPr marL="285750" indent="-285750">
              <a:buFont typeface="Arial" charset="0"/>
              <a:buChar char="•"/>
            </a:pPr>
            <a:endParaRPr lang="en-US" sz="2000" dirty="0">
              <a:latin typeface="Avenir Next" charset="0"/>
              <a:ea typeface="Avenir Next" charset="0"/>
              <a:cs typeface="Avenir Next" charset="0"/>
            </a:endParaRPr>
          </a:p>
          <a:p>
            <a:pPr marL="285750" indent="-285750">
              <a:buFont typeface="Arial" charset="0"/>
              <a:buChar char="•"/>
            </a:pPr>
            <a:r>
              <a:rPr lang="en-US" sz="2000" dirty="0" smtClean="0">
                <a:latin typeface="Avenir Next" charset="0"/>
                <a:ea typeface="Avenir Next" charset="0"/>
                <a:cs typeface="Avenir Next" charset="0"/>
              </a:rPr>
              <a:t>The ADA was passed due to the hard work of disability rights activists before us. Now it’s our turn to carry on the work!</a:t>
            </a:r>
          </a:p>
          <a:p>
            <a:pPr marL="285750" indent="-285750">
              <a:buFont typeface="Arial" charset="0"/>
              <a:buChar char="•"/>
            </a:pPr>
            <a:endParaRPr lang="en-US" sz="2000" dirty="0">
              <a:latin typeface="Avenir Next" charset="0"/>
              <a:ea typeface="Avenir Next" charset="0"/>
              <a:cs typeface="Avenir Next" charset="0"/>
            </a:endParaRPr>
          </a:p>
          <a:p>
            <a:pPr marL="285750" indent="-285750">
              <a:buFont typeface="Arial" charset="0"/>
              <a:buChar char="•"/>
            </a:pPr>
            <a:r>
              <a:rPr lang="en-US" sz="2000" dirty="0" smtClean="0">
                <a:latin typeface="Avenir Next" charset="0"/>
                <a:ea typeface="Avenir Next" charset="0"/>
                <a:cs typeface="Avenir Next" charset="0"/>
              </a:rPr>
              <a:t>The ADA should and will evolve to meet our society’s needs, such as accessible technology. </a:t>
            </a:r>
          </a:p>
          <a:p>
            <a:pPr marL="285750" indent="-285750">
              <a:buFont typeface="Arial" charset="0"/>
              <a:buChar char="•"/>
            </a:pPr>
            <a:endParaRPr lang="en-US" sz="2000" dirty="0">
              <a:latin typeface="Avenir Next" charset="0"/>
              <a:ea typeface="Avenir Next" charset="0"/>
              <a:cs typeface="Avenir Next" charset="0"/>
            </a:endParaRPr>
          </a:p>
          <a:p>
            <a:pPr marL="285750" indent="-285750">
              <a:buFont typeface="Arial" charset="0"/>
              <a:buChar char="•"/>
            </a:pPr>
            <a:r>
              <a:rPr lang="en-US" sz="2000" dirty="0" smtClean="0">
                <a:latin typeface="Avenir Next" charset="0"/>
                <a:ea typeface="Avenir Next" charset="0"/>
                <a:cs typeface="Avenir Next" charset="0"/>
              </a:rPr>
              <a:t>The law is static and means nothing if we don’t take ownership of the ADA and our rights under the ADA. Only then does it become a living, breathing law that ensures every individual is included and valued. </a:t>
            </a:r>
          </a:p>
          <a:p>
            <a:pPr marL="285750" indent="-285750">
              <a:buFont typeface="Arial" charset="0"/>
              <a:buChar char="•"/>
            </a:pPr>
            <a:endParaRPr lang="en-US" sz="2000" dirty="0">
              <a:latin typeface="Avenir Next" charset="0"/>
              <a:ea typeface="Avenir Next" charset="0"/>
              <a:cs typeface="Avenir Next" charset="0"/>
            </a:endParaRPr>
          </a:p>
          <a:p>
            <a:pPr marL="285750" indent="-285750">
              <a:buFont typeface="Arial" charset="0"/>
              <a:buChar char="•"/>
            </a:pPr>
            <a:r>
              <a:rPr lang="en-US" sz="2000" dirty="0" smtClean="0">
                <a:latin typeface="Avenir Next" charset="0"/>
                <a:ea typeface="Avenir Next" charset="0"/>
                <a:cs typeface="Avenir Next" charset="0"/>
              </a:rPr>
              <a:t>We have the power to advocate for and transform disability rights over the next 30 years and beyond. </a:t>
            </a:r>
            <a:endParaRPr lang="en-US" sz="2000" dirty="0">
              <a:latin typeface="Avenir Next" charset="0"/>
              <a:ea typeface="Avenir Next" charset="0"/>
              <a:cs typeface="Avenir Next" charset="0"/>
            </a:endParaRPr>
          </a:p>
        </p:txBody>
      </p:sp>
    </p:spTree>
    <p:extLst>
      <p:ext uri="{BB962C8B-B14F-4D97-AF65-F5344CB8AC3E}">
        <p14:creationId xmlns:p14="http://schemas.microsoft.com/office/powerpoint/2010/main" val="57349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211" y="1862139"/>
            <a:ext cx="8114270" cy="2567559"/>
          </a:xfrm>
          <a:prstGeom prst="rect">
            <a:avLst/>
          </a:prstGeom>
        </p:spPr>
      </p:pic>
    </p:spTree>
    <p:extLst>
      <p:ext uri="{BB962C8B-B14F-4D97-AF65-F5344CB8AC3E}">
        <p14:creationId xmlns:p14="http://schemas.microsoft.com/office/powerpoint/2010/main" val="1575477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2275" y="2156855"/>
            <a:ext cx="10515600" cy="1325563"/>
          </a:xfrm>
        </p:spPr>
        <p:txBody>
          <a:bodyPr>
            <a:normAutofit fontScale="90000"/>
          </a:bodyPr>
          <a:lstStyle/>
          <a:p>
            <a:pPr algn="ctr"/>
            <a:r>
              <a:rPr lang="en-US" b="1" dirty="0" err="1" smtClean="0">
                <a:latin typeface="Avenir Next" charset="0"/>
                <a:ea typeface="Avenir Next" charset="0"/>
                <a:cs typeface="Avenir Next" charset="0"/>
              </a:rPr>
              <a:t>hannah_v@tndisability.org</a:t>
            </a:r>
            <a:r>
              <a:rPr lang="en-US" b="1" dirty="0" smtClean="0">
                <a:latin typeface="Avenir Next" charset="0"/>
                <a:ea typeface="Avenir Next" charset="0"/>
                <a:cs typeface="Avenir Next" charset="0"/>
              </a:rPr>
              <a:t/>
            </a:r>
            <a:br>
              <a:rPr lang="en-US" b="1" dirty="0" smtClean="0">
                <a:latin typeface="Avenir Next" charset="0"/>
                <a:ea typeface="Avenir Next" charset="0"/>
                <a:cs typeface="Avenir Next" charset="0"/>
              </a:rPr>
            </a:br>
            <a:r>
              <a:rPr lang="en-US" b="1" dirty="0">
                <a:latin typeface="Avenir Next" charset="0"/>
                <a:ea typeface="Avenir Next" charset="0"/>
                <a:cs typeface="Avenir Next" charset="0"/>
              </a:rPr>
              <a:t/>
            </a:r>
            <a:br>
              <a:rPr lang="en-US" b="1" dirty="0">
                <a:latin typeface="Avenir Next" charset="0"/>
                <a:ea typeface="Avenir Next" charset="0"/>
                <a:cs typeface="Avenir Next" charset="0"/>
              </a:rPr>
            </a:br>
            <a:r>
              <a:rPr lang="en-US" b="1" dirty="0" err="1" smtClean="0">
                <a:latin typeface="Avenir Next" charset="0"/>
                <a:ea typeface="Avenir Next" charset="0"/>
                <a:cs typeface="Avenir Next" charset="0"/>
              </a:rPr>
              <a:t>tonya_b@tndisability.org</a:t>
            </a:r>
            <a:r>
              <a:rPr lang="en-US" b="1" dirty="0" smtClean="0">
                <a:latin typeface="Avenir Next" charset="0"/>
                <a:ea typeface="Avenir Next" charset="0"/>
                <a:cs typeface="Avenir Next" charset="0"/>
              </a:rPr>
              <a:t/>
            </a:r>
            <a:br>
              <a:rPr lang="en-US" b="1" dirty="0" smtClean="0">
                <a:latin typeface="Avenir Next" charset="0"/>
                <a:ea typeface="Avenir Next" charset="0"/>
                <a:cs typeface="Avenir Next" charset="0"/>
              </a:rPr>
            </a:br>
            <a:r>
              <a:rPr lang="en-US" b="1" dirty="0" smtClean="0">
                <a:latin typeface="Avenir Next" charset="0"/>
                <a:ea typeface="Avenir Next" charset="0"/>
                <a:cs typeface="Avenir Next" charset="0"/>
              </a:rPr>
              <a:t/>
            </a:r>
            <a:br>
              <a:rPr lang="en-US" b="1" dirty="0" smtClean="0">
                <a:latin typeface="Avenir Next" charset="0"/>
                <a:ea typeface="Avenir Next" charset="0"/>
                <a:cs typeface="Avenir Next" charset="0"/>
              </a:rPr>
            </a:br>
            <a:r>
              <a:rPr lang="en-US" b="1" dirty="0" smtClean="0">
                <a:latin typeface="Avenir Next" charset="0"/>
                <a:ea typeface="Avenir Next" charset="0"/>
                <a:cs typeface="Avenir Next" charset="0"/>
              </a:rPr>
              <a:t>615-383-9442</a:t>
            </a:r>
            <a:endParaRPr lang="en-US" b="1" dirty="0">
              <a:latin typeface="Avenir Next" charset="0"/>
              <a:ea typeface="Avenir Next" charset="0"/>
              <a:cs typeface="Avenir Next" charset="0"/>
            </a:endParaRPr>
          </a:p>
        </p:txBody>
      </p:sp>
    </p:spTree>
    <p:extLst>
      <p:ext uri="{BB962C8B-B14F-4D97-AF65-F5344CB8AC3E}">
        <p14:creationId xmlns:p14="http://schemas.microsoft.com/office/powerpoint/2010/main" val="2108301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181" y="160638"/>
            <a:ext cx="7594943" cy="5727505"/>
          </a:xfrm>
          <a:prstGeom prst="rect">
            <a:avLst/>
          </a:prstGeom>
        </p:spPr>
      </p:pic>
    </p:spTree>
    <p:extLst>
      <p:ext uri="{BB962C8B-B14F-4D97-AF65-F5344CB8AC3E}">
        <p14:creationId xmlns:p14="http://schemas.microsoft.com/office/powerpoint/2010/main" val="30591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venir Next" charset="0"/>
                <a:ea typeface="Avenir Next" charset="0"/>
                <a:cs typeface="Avenir Next" charset="0"/>
              </a:rPr>
              <a:t>Webinar Etiquette </a:t>
            </a:r>
            <a:endParaRPr lang="en-US" b="1" dirty="0">
              <a:latin typeface="Avenir Next" charset="0"/>
              <a:ea typeface="Avenir Next" charset="0"/>
              <a:cs typeface="Avenir Next" charset="0"/>
            </a:endParaRPr>
          </a:p>
        </p:txBody>
      </p:sp>
      <p:sp>
        <p:nvSpPr>
          <p:cNvPr id="3" name="Content Placeholder 2"/>
          <p:cNvSpPr>
            <a:spLocks noGrp="1"/>
          </p:cNvSpPr>
          <p:nvPr>
            <p:ph idx="1"/>
          </p:nvPr>
        </p:nvSpPr>
        <p:spPr>
          <a:xfrm>
            <a:off x="838200" y="1570983"/>
            <a:ext cx="10515600" cy="4351338"/>
          </a:xfrm>
        </p:spPr>
        <p:txBody>
          <a:bodyPr>
            <a:normAutofit lnSpcReduction="10000"/>
          </a:bodyPr>
          <a:lstStyle/>
          <a:p>
            <a:r>
              <a:rPr lang="en-US" sz="2400" dirty="0" smtClean="0">
                <a:latin typeface="Avenir Next" charset="0"/>
                <a:ea typeface="Avenir Next" charset="0"/>
                <a:cs typeface="Avenir Next" charset="0"/>
              </a:rPr>
              <a:t>You have been muted by the webinar hosts. Please stay muted for the duration of the webinar, with the exception of the scenarios discussion. </a:t>
            </a:r>
          </a:p>
          <a:p>
            <a:endParaRPr lang="en-US" sz="2400" dirty="0" smtClean="0">
              <a:latin typeface="Avenir Next" charset="0"/>
              <a:ea typeface="Avenir Next" charset="0"/>
              <a:cs typeface="Avenir Next" charset="0"/>
            </a:endParaRPr>
          </a:p>
          <a:p>
            <a:r>
              <a:rPr lang="en-US" sz="2400" dirty="0" smtClean="0">
                <a:latin typeface="Avenir Next" charset="0"/>
                <a:ea typeface="Avenir Next" charset="0"/>
                <a:cs typeface="Avenir Next" charset="0"/>
              </a:rPr>
              <a:t>Your video has been turned off by the hosts. Please keep your video off for the duration of the webinar. </a:t>
            </a:r>
          </a:p>
          <a:p>
            <a:endParaRPr lang="en-US" sz="2400" dirty="0" smtClean="0">
              <a:latin typeface="Avenir Next" charset="0"/>
              <a:ea typeface="Avenir Next" charset="0"/>
              <a:cs typeface="Avenir Next" charset="0"/>
            </a:endParaRPr>
          </a:p>
          <a:p>
            <a:r>
              <a:rPr lang="en-US" sz="2400" dirty="0" smtClean="0">
                <a:latin typeface="Avenir Next" charset="0"/>
                <a:ea typeface="Avenir Next" charset="0"/>
                <a:cs typeface="Avenir Next" charset="0"/>
              </a:rPr>
              <a:t>You may enter your questions into the chat box. Depending on time, we will have a Q&amp;A session at the end for any questions in the chat box. </a:t>
            </a:r>
          </a:p>
          <a:p>
            <a:endParaRPr lang="en-US" sz="2400" dirty="0">
              <a:latin typeface="Avenir Next" charset="0"/>
              <a:ea typeface="Avenir Next" charset="0"/>
              <a:cs typeface="Avenir Next" charset="0"/>
            </a:endParaRPr>
          </a:p>
          <a:p>
            <a:r>
              <a:rPr lang="en-US" sz="2400" dirty="0" smtClean="0">
                <a:latin typeface="Avenir Next" charset="0"/>
                <a:ea typeface="Avenir Next" charset="0"/>
                <a:cs typeface="Avenir Next" charset="0"/>
              </a:rPr>
              <a:t>We will be sending out a survey after the webinar </a:t>
            </a:r>
            <a:r>
              <a:rPr lang="mr-IN" sz="2400" dirty="0" smtClean="0">
                <a:latin typeface="Avenir Next" charset="0"/>
                <a:ea typeface="Avenir Next" charset="0"/>
                <a:cs typeface="Avenir Next" charset="0"/>
              </a:rPr>
              <a:t>–</a:t>
            </a:r>
            <a:r>
              <a:rPr lang="en-US" sz="2400" dirty="0" smtClean="0">
                <a:latin typeface="Avenir Next" charset="0"/>
                <a:ea typeface="Avenir Next" charset="0"/>
                <a:cs typeface="Avenir Next" charset="0"/>
              </a:rPr>
              <a:t> please complete the survey as you have time. </a:t>
            </a:r>
            <a:endParaRPr lang="en-US" sz="2400" dirty="0">
              <a:latin typeface="Avenir Next" charset="0"/>
              <a:ea typeface="Avenir Next" charset="0"/>
              <a:cs typeface="Avenir Next" charset="0"/>
            </a:endParaRPr>
          </a:p>
        </p:txBody>
      </p:sp>
    </p:spTree>
    <p:extLst>
      <p:ext uri="{BB962C8B-B14F-4D97-AF65-F5344CB8AC3E}">
        <p14:creationId xmlns:p14="http://schemas.microsoft.com/office/powerpoint/2010/main" val="10672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2275" y="2156855"/>
            <a:ext cx="10515600" cy="1325563"/>
          </a:xfrm>
        </p:spPr>
        <p:txBody>
          <a:bodyPr>
            <a:normAutofit fontScale="90000"/>
          </a:bodyPr>
          <a:lstStyle/>
          <a:p>
            <a:pPr algn="ctr"/>
            <a:r>
              <a:rPr lang="en-US" b="1" dirty="0" err="1" smtClean="0">
                <a:latin typeface="Avenir Next" charset="0"/>
                <a:ea typeface="Avenir Next" charset="0"/>
                <a:cs typeface="Avenir Next" charset="0"/>
              </a:rPr>
              <a:t>hannah_v@tndisability.org</a:t>
            </a:r>
            <a:r>
              <a:rPr lang="en-US" b="1" dirty="0" smtClean="0">
                <a:latin typeface="Avenir Next" charset="0"/>
                <a:ea typeface="Avenir Next" charset="0"/>
                <a:cs typeface="Avenir Next" charset="0"/>
              </a:rPr>
              <a:t/>
            </a:r>
            <a:br>
              <a:rPr lang="en-US" b="1" dirty="0" smtClean="0">
                <a:latin typeface="Avenir Next" charset="0"/>
                <a:ea typeface="Avenir Next" charset="0"/>
                <a:cs typeface="Avenir Next" charset="0"/>
              </a:rPr>
            </a:br>
            <a:r>
              <a:rPr lang="en-US" b="1" dirty="0">
                <a:latin typeface="Avenir Next" charset="0"/>
                <a:ea typeface="Avenir Next" charset="0"/>
                <a:cs typeface="Avenir Next" charset="0"/>
              </a:rPr>
              <a:t/>
            </a:r>
            <a:br>
              <a:rPr lang="en-US" b="1" dirty="0">
                <a:latin typeface="Avenir Next" charset="0"/>
                <a:ea typeface="Avenir Next" charset="0"/>
                <a:cs typeface="Avenir Next" charset="0"/>
              </a:rPr>
            </a:br>
            <a:r>
              <a:rPr lang="en-US" b="1" dirty="0" err="1" smtClean="0">
                <a:latin typeface="Avenir Next" charset="0"/>
                <a:ea typeface="Avenir Next" charset="0"/>
                <a:cs typeface="Avenir Next" charset="0"/>
              </a:rPr>
              <a:t>tonya_b@tndisability.org</a:t>
            </a:r>
            <a:r>
              <a:rPr lang="en-US" b="1" dirty="0" smtClean="0">
                <a:latin typeface="Avenir Next" charset="0"/>
                <a:ea typeface="Avenir Next" charset="0"/>
                <a:cs typeface="Avenir Next" charset="0"/>
              </a:rPr>
              <a:t/>
            </a:r>
            <a:br>
              <a:rPr lang="en-US" b="1" dirty="0" smtClean="0">
                <a:latin typeface="Avenir Next" charset="0"/>
                <a:ea typeface="Avenir Next" charset="0"/>
                <a:cs typeface="Avenir Next" charset="0"/>
              </a:rPr>
            </a:br>
            <a:r>
              <a:rPr lang="en-US" b="1" dirty="0" smtClean="0">
                <a:latin typeface="Avenir Next" charset="0"/>
                <a:ea typeface="Avenir Next" charset="0"/>
                <a:cs typeface="Avenir Next" charset="0"/>
              </a:rPr>
              <a:t/>
            </a:r>
            <a:br>
              <a:rPr lang="en-US" b="1" dirty="0" smtClean="0">
                <a:latin typeface="Avenir Next" charset="0"/>
                <a:ea typeface="Avenir Next" charset="0"/>
                <a:cs typeface="Avenir Next" charset="0"/>
              </a:rPr>
            </a:br>
            <a:r>
              <a:rPr lang="en-US" b="1" dirty="0" smtClean="0">
                <a:latin typeface="Avenir Next" charset="0"/>
                <a:ea typeface="Avenir Next" charset="0"/>
                <a:cs typeface="Avenir Next" charset="0"/>
              </a:rPr>
              <a:t>615-383-9442</a:t>
            </a:r>
            <a:endParaRPr lang="en-US" b="1" dirty="0">
              <a:latin typeface="Avenir Next" charset="0"/>
              <a:ea typeface="Avenir Next" charset="0"/>
              <a:cs typeface="Avenir Next" charset="0"/>
            </a:endParaRPr>
          </a:p>
        </p:txBody>
      </p:sp>
    </p:spTree>
    <p:extLst>
      <p:ext uri="{BB962C8B-B14F-4D97-AF65-F5344CB8AC3E}">
        <p14:creationId xmlns:p14="http://schemas.microsoft.com/office/powerpoint/2010/main" val="457885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1217741"/>
            <a:ext cx="10515600" cy="3280118"/>
          </a:xfrm>
        </p:spPr>
        <p:txBody>
          <a:bodyPr>
            <a:normAutofit/>
          </a:bodyPr>
          <a:lstStyle/>
          <a:p>
            <a:pPr algn="ctr"/>
            <a:r>
              <a:rPr lang="en-US" b="1" dirty="0" smtClean="0">
                <a:latin typeface="Avenir Next" charset="0"/>
                <a:ea typeface="Avenir Next" charset="0"/>
                <a:cs typeface="Avenir Next" charset="0"/>
              </a:rPr>
              <a:t>Creating a Society that </a:t>
            </a:r>
            <a:r>
              <a:rPr lang="en-US" b="1" dirty="0">
                <a:latin typeface="Avenir Next" charset="0"/>
                <a:ea typeface="Avenir Next" charset="0"/>
                <a:cs typeface="Avenir Next" charset="0"/>
              </a:rPr>
              <a:t>V</a:t>
            </a:r>
            <a:r>
              <a:rPr lang="en-US" b="1" dirty="0" smtClean="0">
                <a:latin typeface="Avenir Next" charset="0"/>
                <a:ea typeface="Avenir Next" charset="0"/>
                <a:cs typeface="Avenir Next" charset="0"/>
              </a:rPr>
              <a:t>alues, Includes, and Supports Tennesseans with Disabilities</a:t>
            </a:r>
            <a:endParaRPr lang="en-US" b="1" dirty="0">
              <a:latin typeface="Avenir Next" charset="0"/>
              <a:ea typeface="Avenir Next" charset="0"/>
              <a:cs typeface="Avenir Next" charset="0"/>
            </a:endParaRPr>
          </a:p>
        </p:txBody>
      </p:sp>
    </p:spTree>
    <p:extLst>
      <p:ext uri="{BB962C8B-B14F-4D97-AF65-F5344CB8AC3E}">
        <p14:creationId xmlns:p14="http://schemas.microsoft.com/office/powerpoint/2010/main" val="307178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755" y="2018778"/>
            <a:ext cx="6870874" cy="1804692"/>
          </a:xfrm>
          <a:prstGeom prst="rect">
            <a:avLst/>
          </a:prstGeom>
        </p:spPr>
      </p:pic>
    </p:spTree>
    <p:extLst>
      <p:ext uri="{BB962C8B-B14F-4D97-AF65-F5344CB8AC3E}">
        <p14:creationId xmlns:p14="http://schemas.microsoft.com/office/powerpoint/2010/main" val="1654543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16" y="-338202"/>
            <a:ext cx="7833984" cy="2531272"/>
          </a:xfrm>
        </p:spPr>
        <p:txBody>
          <a:bodyPr>
            <a:normAutofit/>
          </a:bodyPr>
          <a:lstStyle/>
          <a:p>
            <a:pPr algn="ctr"/>
            <a:r>
              <a:rPr lang="en-US" b="1" dirty="0" smtClean="0">
                <a:latin typeface="Avenir Next" charset="0"/>
                <a:ea typeface="Avenir Next" charset="0"/>
                <a:cs typeface="Avenir Next" charset="0"/>
              </a:rPr>
              <a:t>Why the ADA Matters</a:t>
            </a:r>
            <a:endParaRPr lang="en-US" b="1" dirty="0">
              <a:latin typeface="Avenir Next" charset="0"/>
              <a:ea typeface="Avenir Next" charset="0"/>
              <a:cs typeface="Avenir Next" charset="0"/>
            </a:endParaRPr>
          </a:p>
        </p:txBody>
      </p:sp>
      <p:sp>
        <p:nvSpPr>
          <p:cNvPr id="3" name="TextBox 2"/>
          <p:cNvSpPr txBox="1"/>
          <p:nvPr/>
        </p:nvSpPr>
        <p:spPr>
          <a:xfrm>
            <a:off x="851770" y="1528175"/>
            <a:ext cx="10597019" cy="4154984"/>
          </a:xfrm>
          <a:prstGeom prst="rect">
            <a:avLst/>
          </a:prstGeom>
          <a:noFill/>
        </p:spPr>
        <p:txBody>
          <a:bodyPr wrap="square" rtlCol="0">
            <a:spAutoFit/>
          </a:bodyPr>
          <a:lstStyle/>
          <a:p>
            <a:pPr marL="285750" indent="-285750">
              <a:buFont typeface="Arial" charset="0"/>
              <a:buChar char="•"/>
            </a:pPr>
            <a:r>
              <a:rPr lang="en-US" sz="2400" dirty="0" smtClean="0">
                <a:latin typeface="Avenir Next" charset="0"/>
                <a:ea typeface="Avenir Next" charset="0"/>
                <a:cs typeface="Avenir Next" charset="0"/>
              </a:rPr>
              <a:t>30</a:t>
            </a:r>
            <a:r>
              <a:rPr lang="en-US" sz="2400" baseline="30000" dirty="0" smtClean="0">
                <a:latin typeface="Avenir Next" charset="0"/>
                <a:ea typeface="Avenir Next" charset="0"/>
                <a:cs typeface="Avenir Next" charset="0"/>
              </a:rPr>
              <a:t>th</a:t>
            </a:r>
            <a:r>
              <a:rPr lang="en-US" sz="2400" dirty="0" smtClean="0">
                <a:latin typeface="Avenir Next" charset="0"/>
                <a:ea typeface="Avenir Next" charset="0"/>
                <a:cs typeface="Avenir Next" charset="0"/>
              </a:rPr>
              <a:t> Anniversary this year</a:t>
            </a:r>
          </a:p>
          <a:p>
            <a:pPr marL="285750" indent="-285750">
              <a:buFont typeface="Arial" charset="0"/>
              <a:buChar char="•"/>
            </a:pPr>
            <a:endParaRPr lang="en-US" sz="2400" dirty="0">
              <a:latin typeface="Avenir Next" charset="0"/>
              <a:ea typeface="Avenir Next" charset="0"/>
              <a:cs typeface="Avenir Next" charset="0"/>
            </a:endParaRPr>
          </a:p>
          <a:p>
            <a:pPr marL="285750" indent="-285750">
              <a:buFont typeface="Arial" charset="0"/>
              <a:buChar char="•"/>
            </a:pPr>
            <a:r>
              <a:rPr lang="en-US" sz="2400" dirty="0" smtClean="0">
                <a:latin typeface="Avenir Next" charset="0"/>
                <a:ea typeface="Avenir Next" charset="0"/>
                <a:cs typeface="Avenir Next" charset="0"/>
              </a:rPr>
              <a:t>The ADA is a civil rights law with the intent of making sure everyone has a seat at the table and is able to exercise our rights and our voice at that table. </a:t>
            </a:r>
          </a:p>
          <a:p>
            <a:pPr marL="285750" indent="-285750">
              <a:buFont typeface="Arial" charset="0"/>
              <a:buChar char="•"/>
            </a:pPr>
            <a:endParaRPr lang="en-US" sz="2400" dirty="0">
              <a:latin typeface="Avenir Next" charset="0"/>
              <a:ea typeface="Avenir Next" charset="0"/>
              <a:cs typeface="Avenir Next" charset="0"/>
            </a:endParaRPr>
          </a:p>
          <a:p>
            <a:pPr marL="285750" indent="-285750">
              <a:buFont typeface="Arial" charset="0"/>
              <a:buChar char="•"/>
            </a:pPr>
            <a:r>
              <a:rPr lang="en-US" sz="2400" dirty="0" smtClean="0">
                <a:latin typeface="Avenir Next" charset="0"/>
                <a:ea typeface="Avenir Next" charset="0"/>
                <a:cs typeface="Avenir Next" charset="0"/>
              </a:rPr>
              <a:t>Still considered a “baby law” due to slow implementation </a:t>
            </a:r>
          </a:p>
          <a:p>
            <a:pPr marL="285750" indent="-285750">
              <a:buFont typeface="Arial" charset="0"/>
              <a:buChar char="•"/>
            </a:pPr>
            <a:endParaRPr lang="en-US" sz="2400" dirty="0">
              <a:latin typeface="Avenir Next" charset="0"/>
              <a:ea typeface="Avenir Next" charset="0"/>
              <a:cs typeface="Avenir Next" charset="0"/>
            </a:endParaRPr>
          </a:p>
          <a:p>
            <a:pPr marL="285750" indent="-285750">
              <a:buFont typeface="Arial" charset="0"/>
              <a:buChar char="•"/>
            </a:pPr>
            <a:r>
              <a:rPr lang="en-US" sz="2400" dirty="0" smtClean="0">
                <a:latin typeface="Avenir Next" charset="0"/>
                <a:ea typeface="Avenir Next" charset="0"/>
                <a:cs typeface="Avenir Next" charset="0"/>
              </a:rPr>
              <a:t>Your rights and your voice matter. That’s why why the ADA matters, because it aids us in exercising our voices and our needs in our communities. </a:t>
            </a:r>
            <a:endParaRPr lang="en-US" sz="2400" dirty="0">
              <a:latin typeface="Avenir Next" charset="0"/>
              <a:ea typeface="Avenir Next" charset="0"/>
              <a:cs typeface="Avenir Next" charset="0"/>
            </a:endParaRPr>
          </a:p>
        </p:txBody>
      </p:sp>
    </p:spTree>
    <p:extLst>
      <p:ext uri="{BB962C8B-B14F-4D97-AF65-F5344CB8AC3E}">
        <p14:creationId xmlns:p14="http://schemas.microsoft.com/office/powerpoint/2010/main" val="108145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070" y="0"/>
            <a:ext cx="7830408" cy="5867443"/>
          </a:xfrm>
          <a:prstGeom prst="rect">
            <a:avLst/>
          </a:prstGeom>
        </p:spPr>
      </p:pic>
    </p:spTree>
    <p:extLst>
      <p:ext uri="{BB962C8B-B14F-4D97-AF65-F5344CB8AC3E}">
        <p14:creationId xmlns:p14="http://schemas.microsoft.com/office/powerpoint/2010/main" val="1879811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1810</TotalTime>
  <Words>1664</Words>
  <Application>Microsoft Macintosh PowerPoint</Application>
  <PresentationFormat>Widescreen</PresentationFormat>
  <Paragraphs>165</Paragraphs>
  <Slides>37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Avenir Next</vt:lpstr>
      <vt:lpstr>Calibri</vt:lpstr>
      <vt:lpstr>Calibri Light</vt:lpstr>
      <vt:lpstr>Arial</vt:lpstr>
      <vt:lpstr>Office Theme</vt:lpstr>
      <vt:lpstr>PowerPoint Presentation</vt:lpstr>
      <vt:lpstr>PowerPoint Presentation</vt:lpstr>
      <vt:lpstr>PowerPoint Presentation</vt:lpstr>
      <vt:lpstr>Webinar Etiquette </vt:lpstr>
      <vt:lpstr>hannah_v@tndisability.org  tonya_b@tndisability.org  615-383-9442</vt:lpstr>
      <vt:lpstr>Creating a Society that Values, Includes, and Supports Tennesseans with Disabilities</vt:lpstr>
      <vt:lpstr>PowerPoint Presentation</vt:lpstr>
      <vt:lpstr>Why the ADA Matters</vt:lpstr>
      <vt:lpstr>PowerPoint Presentation</vt:lpstr>
      <vt:lpstr>Legislative Timeline</vt:lpstr>
      <vt:lpstr>Who has rights under the ADA?</vt:lpstr>
      <vt:lpstr>Five Titles of the ADA</vt:lpstr>
      <vt:lpstr>Who is “covered” (must comply with) the ADA</vt:lpstr>
      <vt:lpstr>Neurological Disabilities</vt:lpstr>
      <vt:lpstr>Physical and Mobility Disabilities</vt:lpstr>
      <vt:lpstr>Speech Disabilities</vt:lpstr>
      <vt:lpstr>Learning Disabilities</vt:lpstr>
      <vt:lpstr>Psychiatric Disabilities</vt:lpstr>
      <vt:lpstr>PTSD, Depression, and TBI</vt:lpstr>
      <vt:lpstr>Visual Disabilities</vt:lpstr>
      <vt:lpstr>Hearing Disabilities</vt:lpstr>
      <vt:lpstr>Intellectual Disabilities</vt:lpstr>
      <vt:lpstr>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Rights &amp; The ADA</vt:lpstr>
      <vt:lpstr>PowerPoint Presentation</vt:lpstr>
      <vt:lpstr>hannah_v@tndisability.org  tonya_b@tndisability.org  615-383-9442</vt:lpstr>
      <vt:lpstr>PowerPoint Presentation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Rehley</dc:creator>
  <cp:lastModifiedBy>Microsoft Office User</cp:lastModifiedBy>
  <cp:revision>41</cp:revision>
  <dcterms:created xsi:type="dcterms:W3CDTF">2016-03-16T21:08:41Z</dcterms:created>
  <dcterms:modified xsi:type="dcterms:W3CDTF">2020-05-27T18:31:18Z</dcterms:modified>
</cp:coreProperties>
</file>